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8"/>
  </p:notesMasterIdLst>
  <p:handoutMasterIdLst>
    <p:handoutMasterId r:id="rId49"/>
  </p:handoutMasterIdLst>
  <p:sldIdLst>
    <p:sldId id="256" r:id="rId3"/>
    <p:sldId id="508" r:id="rId4"/>
    <p:sldId id="409" r:id="rId5"/>
    <p:sldId id="411" r:id="rId6"/>
    <p:sldId id="488" r:id="rId7"/>
    <p:sldId id="489" r:id="rId8"/>
    <p:sldId id="492" r:id="rId9"/>
    <p:sldId id="490" r:id="rId10"/>
    <p:sldId id="493" r:id="rId11"/>
    <p:sldId id="446" r:id="rId12"/>
    <p:sldId id="494" r:id="rId13"/>
    <p:sldId id="452" r:id="rId14"/>
    <p:sldId id="495" r:id="rId15"/>
    <p:sldId id="496" r:id="rId16"/>
    <p:sldId id="522" r:id="rId17"/>
    <p:sldId id="520" r:id="rId18"/>
    <p:sldId id="523" r:id="rId19"/>
    <p:sldId id="524" r:id="rId20"/>
    <p:sldId id="479" r:id="rId21"/>
    <p:sldId id="503" r:id="rId22"/>
    <p:sldId id="505" r:id="rId23"/>
    <p:sldId id="506" r:id="rId24"/>
    <p:sldId id="525" r:id="rId25"/>
    <p:sldId id="504" r:id="rId26"/>
    <p:sldId id="497" r:id="rId27"/>
    <p:sldId id="501" r:id="rId28"/>
    <p:sldId id="509" r:id="rId29"/>
    <p:sldId id="526" r:id="rId30"/>
    <p:sldId id="528" r:id="rId31"/>
    <p:sldId id="529" r:id="rId32"/>
    <p:sldId id="527" r:id="rId33"/>
    <p:sldId id="500" r:id="rId34"/>
    <p:sldId id="502" r:id="rId35"/>
    <p:sldId id="519" r:id="rId36"/>
    <p:sldId id="530" r:id="rId37"/>
    <p:sldId id="531" r:id="rId38"/>
    <p:sldId id="511" r:id="rId39"/>
    <p:sldId id="512" r:id="rId40"/>
    <p:sldId id="513" r:id="rId41"/>
    <p:sldId id="518" r:id="rId42"/>
    <p:sldId id="515" r:id="rId43"/>
    <p:sldId id="514" r:id="rId44"/>
    <p:sldId id="516" r:id="rId45"/>
    <p:sldId id="532" r:id="rId46"/>
    <p:sldId id="451" r:id="rId47"/>
  </p:sldIdLst>
  <p:sldSz cx="9144000" cy="5715000" type="screen16x10"/>
  <p:notesSz cx="7099300" cy="10234613"/>
  <p:defaultTextStyle>
    <a:defPPr>
      <a:defRPr lang="en-US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80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3DFB"/>
    <a:srgbClr val="0C5DA9"/>
    <a:srgbClr val="4A7B3B"/>
    <a:srgbClr val="A63133"/>
    <a:srgbClr val="052467"/>
    <a:srgbClr val="4844DC"/>
    <a:srgbClr val="393270"/>
    <a:srgbClr val="FF0000"/>
    <a:srgbClr val="3679F2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68" autoAdjust="0"/>
    <p:restoredTop sz="94107" autoAdjust="0"/>
  </p:normalViewPr>
  <p:slideViewPr>
    <p:cSldViewPr snapToGrid="0">
      <p:cViewPr varScale="1">
        <p:scale>
          <a:sx n="97" d="100"/>
          <a:sy n="97" d="100"/>
        </p:scale>
        <p:origin x="835" y="67"/>
      </p:cViewPr>
      <p:guideLst>
        <p:guide orient="horz" pos="2160"/>
        <p:guide pos="3840"/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commentAuthors" Target="commentAuthor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FB122-C5DE-4832-9C7A-A21F0F8E1BB3}" type="datetimeFigureOut">
              <a:rPr lang="zh-CN" altLang="en-US" smtClean="0"/>
              <a:t>2019/6/5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FBBA7-64B0-4561-844E-444F8390D9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9611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B9F60785-5F10-4631-818D-3AA18069412C}" type="datetimeFigureOut">
              <a:rPr lang="zh-CN" altLang="en-US" smtClean="0"/>
              <a:pPr/>
              <a:t>2019/6/5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768350"/>
            <a:ext cx="613727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51394C0-AECB-4E40-948B-B7DFF2BC8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876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768350"/>
            <a:ext cx="613727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AC6F4A6-D23E-4448-AD20-0A4AFF36304B}" type="slidenum">
              <a:rPr lang="zh-CN" altLang="en-US" smtClean="0"/>
              <a:pPr eaLnBrk="1" hangingPunct="1">
                <a:spcBef>
                  <a:spcPct val="0"/>
                </a:spcBef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4107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768350"/>
            <a:ext cx="613727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7A8B625F-BB51-4DD9-9748-05E0AF10189A}" type="slidenum">
              <a:rPr lang="zh-CN" altLang="en-US" smtClean="0"/>
              <a:pPr eaLnBrk="1" hangingPunct="1">
                <a:spcBef>
                  <a:spcPct val="0"/>
                </a:spcBef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5448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768350"/>
            <a:ext cx="613727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7A8B625F-BB51-4DD9-9748-05E0AF10189A}" type="slidenum">
              <a:rPr lang="zh-CN" altLang="en-US" smtClean="0"/>
              <a:pPr eaLnBrk="1" hangingPunct="1">
                <a:spcBef>
                  <a:spcPct val="0"/>
                </a:spcBef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6788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1394C0-AECB-4E40-948B-B7DFF2BC807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4393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768350"/>
            <a:ext cx="613727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AC6F4A6-D23E-4448-AD20-0A4AFF36304B}" type="slidenum">
              <a:rPr lang="zh-CN" altLang="en-US" smtClean="0"/>
              <a:pPr eaLnBrk="1" hangingPunct="1">
                <a:spcBef>
                  <a:spcPct val="0"/>
                </a:spcBef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362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768350"/>
            <a:ext cx="613727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AC6F4A6-D23E-4448-AD20-0A4AFF36304B}" type="slidenum">
              <a:rPr lang="zh-CN" altLang="en-US" smtClean="0"/>
              <a:pPr eaLnBrk="1" hangingPunct="1">
                <a:spcBef>
                  <a:spcPct val="0"/>
                </a:spcBef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8314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768350"/>
            <a:ext cx="613727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AC6F4A6-D23E-4448-AD20-0A4AFF36304B}" type="slidenum">
              <a:rPr lang="zh-CN" altLang="en-US" smtClean="0"/>
              <a:pPr eaLnBrk="1" hangingPunct="1">
                <a:spcBef>
                  <a:spcPct val="0"/>
                </a:spcBef>
              </a:pPr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9781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768350"/>
            <a:ext cx="613727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AC6F4A6-D23E-4448-AD20-0A4AFF36304B}" type="slidenum">
              <a:rPr lang="zh-CN" altLang="en-US" smtClean="0"/>
              <a:pPr eaLnBrk="1" hangingPunct="1">
                <a:spcBef>
                  <a:spcPct val="0"/>
                </a:spcBef>
              </a:pPr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9978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768350"/>
            <a:ext cx="613727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AC6F4A6-D23E-4448-AD20-0A4AFF36304B}" type="slidenum">
              <a:rPr lang="zh-CN" altLang="en-US" smtClean="0"/>
              <a:pPr eaLnBrk="1" hangingPunct="1">
                <a:spcBef>
                  <a:spcPct val="0"/>
                </a:spcBef>
              </a:pPr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54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768350"/>
            <a:ext cx="613727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AC6F4A6-D23E-4448-AD20-0A4AFF36304B}" type="slidenum">
              <a:rPr lang="zh-CN" altLang="en-US" smtClean="0"/>
              <a:pPr eaLnBrk="1" hangingPunct="1">
                <a:spcBef>
                  <a:spcPct val="0"/>
                </a:spcBef>
              </a:pPr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301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768350"/>
            <a:ext cx="613727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AC6F4A6-D23E-4448-AD20-0A4AFF36304B}" type="slidenum">
              <a:rPr lang="zh-CN" altLang="en-US" smtClean="0"/>
              <a:pPr eaLnBrk="1" hangingPunct="1">
                <a:spcBef>
                  <a:spcPct val="0"/>
                </a:spcBef>
              </a:pPr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337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768350"/>
            <a:ext cx="613727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AC6F4A6-D23E-4448-AD20-0A4AFF36304B}" type="slidenum">
              <a:rPr lang="zh-CN" altLang="en-US" smtClean="0"/>
              <a:pPr eaLnBrk="1" hangingPunct="1">
                <a:spcBef>
                  <a:spcPct val="0"/>
                </a:spcBef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662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768350"/>
            <a:ext cx="613727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AC6F4A6-D23E-4448-AD20-0A4AFF36304B}" type="slidenum">
              <a:rPr lang="zh-CN" altLang="en-US" smtClean="0"/>
              <a:pPr eaLnBrk="1" hangingPunct="1">
                <a:spcBef>
                  <a:spcPct val="0"/>
                </a:spcBef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233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768350"/>
            <a:ext cx="613727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AC6F4A6-D23E-4448-AD20-0A4AFF36304B}" type="slidenum">
              <a:rPr lang="zh-CN" altLang="en-US" smtClean="0"/>
              <a:pPr eaLnBrk="1" hangingPunct="1">
                <a:spcBef>
                  <a:spcPct val="0"/>
                </a:spcBef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596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768350"/>
            <a:ext cx="613727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AC6F4A6-D23E-4448-AD20-0A4AFF36304B}" type="slidenum">
              <a:rPr lang="zh-CN" altLang="en-US" smtClean="0"/>
              <a:pPr eaLnBrk="1" hangingPunct="1">
                <a:spcBef>
                  <a:spcPct val="0"/>
                </a:spcBef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1507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768350"/>
            <a:ext cx="613727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AC6F4A6-D23E-4448-AD20-0A4AFF36304B}" type="slidenum">
              <a:rPr lang="zh-CN" altLang="en-US" smtClean="0"/>
              <a:pPr eaLnBrk="1" hangingPunct="1">
                <a:spcBef>
                  <a:spcPct val="0"/>
                </a:spcBef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6586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768350"/>
            <a:ext cx="613727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AC6F4A6-D23E-4448-AD20-0A4AFF36304B}" type="slidenum">
              <a:rPr lang="zh-CN" altLang="en-US" smtClean="0"/>
              <a:pPr eaLnBrk="1" hangingPunct="1">
                <a:spcBef>
                  <a:spcPct val="0"/>
                </a:spcBef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6135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768350"/>
            <a:ext cx="613727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7A8B625F-BB51-4DD9-9748-05E0AF10189A}" type="slidenum">
              <a:rPr lang="zh-CN" altLang="en-US" smtClean="0"/>
              <a:pPr eaLnBrk="1" hangingPunct="1">
                <a:spcBef>
                  <a:spcPct val="0"/>
                </a:spcBef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5076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1013" y="768350"/>
            <a:ext cx="613727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804763" indent="-309524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238098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733337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228576" indent="-247620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723815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3219054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714293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4209532" indent="-247620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AC6F4A6-D23E-4448-AD20-0A4AFF36304B}" type="slidenum">
              <a:rPr lang="zh-CN" altLang="en-US" smtClean="0"/>
              <a:pPr eaLnBrk="1" hangingPunct="1">
                <a:spcBef>
                  <a:spcPct val="0"/>
                </a:spcBef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333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374" y="0"/>
            <a:ext cx="9144000" cy="4055390"/>
          </a:xfrm>
          <a:prstGeom prst="rect">
            <a:avLst/>
          </a:prstGeom>
          <a:solidFill>
            <a:srgbClr val="103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1717505"/>
            <a:ext cx="7886700" cy="1989667"/>
          </a:xfrm>
        </p:spPr>
        <p:txBody>
          <a:bodyPr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1" y="4258840"/>
            <a:ext cx="5029199" cy="948161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spcBef>
                <a:spcPts val="468"/>
              </a:spcBef>
              <a:buNone/>
              <a:defRPr sz="2200">
                <a:solidFill>
                  <a:srgbClr val="052467"/>
                </a:solidFill>
                <a:latin typeface="+mj-lt"/>
              </a:defRPr>
            </a:lvl1pPr>
            <a:lvl2pPr marL="356616" indent="0" algn="ctr">
              <a:buNone/>
              <a:defRPr sz="1600"/>
            </a:lvl2pPr>
            <a:lvl3pPr marL="713232" indent="0" algn="ctr">
              <a:buNone/>
              <a:defRPr sz="1400"/>
            </a:lvl3pPr>
            <a:lvl4pPr marL="1069848" indent="0" algn="ctr">
              <a:buNone/>
              <a:defRPr sz="1200"/>
            </a:lvl4pPr>
            <a:lvl5pPr marL="1426464" indent="0" algn="ctr">
              <a:buNone/>
              <a:defRPr sz="1200"/>
            </a:lvl5pPr>
            <a:lvl6pPr marL="1783080" indent="0" algn="ctr">
              <a:buNone/>
              <a:defRPr sz="1200"/>
            </a:lvl6pPr>
            <a:lvl7pPr marL="2139696" indent="0" algn="ctr">
              <a:buNone/>
              <a:defRPr sz="1200"/>
            </a:lvl7pPr>
            <a:lvl8pPr marL="2496312" indent="0" algn="ctr">
              <a:buNone/>
              <a:defRPr sz="1200"/>
            </a:lvl8pPr>
            <a:lvl9pPr marL="2852928" indent="0" algn="ctr">
              <a:buNone/>
              <a:defRPr sz="1200"/>
            </a:lvl9pPr>
          </a:lstStyle>
          <a:p>
            <a:r>
              <a:rPr lang="en-US" altLang="zh-CN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946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1110712"/>
          </a:xfrm>
          <a:prstGeom prst="rect">
            <a:avLst/>
          </a:prstGeom>
          <a:solidFill>
            <a:srgbClr val="103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"/>
            <a:ext cx="8058150" cy="1023697"/>
          </a:xfrm>
        </p:spPr>
        <p:txBody>
          <a:bodyPr anchor="b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7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571509" y="0"/>
            <a:ext cx="1572491" cy="5715000"/>
          </a:xfrm>
          <a:prstGeom prst="rect">
            <a:avLst/>
          </a:prstGeom>
          <a:solidFill>
            <a:srgbClr val="0524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61564" y="304271"/>
            <a:ext cx="1364673" cy="4843198"/>
          </a:xfrm>
        </p:spPr>
        <p:txBody>
          <a:bodyPr vert="eaVert" anchor="b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018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572491" cy="5715000"/>
          </a:xfrm>
          <a:prstGeom prst="rect">
            <a:avLst/>
          </a:prstGeom>
          <a:solidFill>
            <a:srgbClr val="0524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055" y="304271"/>
            <a:ext cx="1364673" cy="4843198"/>
          </a:xfrm>
        </p:spPr>
        <p:txBody>
          <a:bodyPr vert="eaVert" anchor="t">
            <a:normAutofit/>
          </a:bodyPr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5665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带副标题的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23528" y="877280"/>
            <a:ext cx="8424936" cy="4200467"/>
          </a:xfrm>
        </p:spPr>
        <p:txBody>
          <a:bodyPr/>
          <a:lstStyle>
            <a:lvl1pPr>
              <a:defRPr sz="2800">
                <a:latin typeface="微软雅黑" pitchFamily="34" charset="-122"/>
                <a:ea typeface="微软雅黑" pitchFamily="34" charset="-122"/>
              </a:defRPr>
            </a:lvl1pPr>
            <a:lvl2pPr>
              <a:defRPr sz="2600"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副标题 2"/>
          <p:cNvSpPr>
            <a:spLocks noGrp="1"/>
          </p:cNvSpPr>
          <p:nvPr>
            <p:ph type="subTitle" idx="13"/>
          </p:nvPr>
        </p:nvSpPr>
        <p:spPr>
          <a:xfrm>
            <a:off x="6444208" y="221482"/>
            <a:ext cx="2304256" cy="415772"/>
          </a:xfrm>
        </p:spPr>
        <p:txBody>
          <a:bodyPr>
            <a:normAutofit/>
          </a:bodyPr>
          <a:lstStyle>
            <a:lvl1pPr marL="0" indent="0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None/>
              <a:defRPr lang="zh-CN" altLang="en-US" sz="1800" u="none" kern="1200" dirty="0">
                <a:solidFill>
                  <a:srgbClr val="092D93"/>
                </a:solidFill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endParaRPr lang="zh-CN" altLang="en-US" dirty="0"/>
          </a:p>
        </p:txBody>
      </p:sp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323528" y="157200"/>
            <a:ext cx="5696272" cy="365498"/>
          </a:xfrm>
          <a:prstGeom prst="rect">
            <a:avLst/>
          </a:prstGeom>
        </p:spPr>
        <p:txBody>
          <a:bodyPr/>
          <a:lstStyle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lang="zh-CN" altLang="en-US" sz="2800" u="none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4"/>
          </p:nvPr>
        </p:nvSpPr>
        <p:spPr>
          <a:xfrm>
            <a:off x="3124200" y="5433220"/>
            <a:ext cx="2895600" cy="30427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5"/>
          </p:nvPr>
        </p:nvSpPr>
        <p:spPr>
          <a:xfrm>
            <a:off x="6553200" y="5296959"/>
            <a:ext cx="539750" cy="30427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A1E8FE-8F52-4280-8BDC-784334A73D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06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1110712"/>
          </a:xfrm>
          <a:prstGeom prst="rect">
            <a:avLst/>
          </a:prstGeom>
          <a:solidFill>
            <a:srgbClr val="103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325" y="0"/>
            <a:ext cx="8062025" cy="1007390"/>
          </a:xfrm>
        </p:spPr>
        <p:txBody>
          <a:bodyPr anchor="b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21354"/>
            <a:ext cx="3125815" cy="3626115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Aft>
                <a:spcPts val="936"/>
              </a:spcAft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>
              <a:lnSpc>
                <a:spcPct val="150000"/>
              </a:lnSpc>
              <a:spcAft>
                <a:spcPts val="936"/>
              </a:spcAft>
              <a:defRPr sz="1100">
                <a:solidFill>
                  <a:schemeClr val="bg1">
                    <a:lumMod val="50000"/>
                  </a:schemeClr>
                </a:solidFill>
              </a:defRPr>
            </a:lvl2pPr>
            <a:lvl3pPr>
              <a:lnSpc>
                <a:spcPct val="150000"/>
              </a:lnSpc>
              <a:spcAft>
                <a:spcPts val="936"/>
              </a:spcAft>
              <a:defRPr sz="900">
                <a:solidFill>
                  <a:schemeClr val="bg1">
                    <a:lumMod val="50000"/>
                  </a:schemeClr>
                </a:solidFill>
              </a:defRPr>
            </a:lvl3pPr>
            <a:lvl4pPr>
              <a:lnSpc>
                <a:spcPct val="150000"/>
              </a:lnSpc>
              <a:spcAft>
                <a:spcPts val="936"/>
              </a:spcAft>
              <a:defRPr sz="900">
                <a:solidFill>
                  <a:schemeClr val="bg1">
                    <a:lumMod val="50000"/>
                  </a:schemeClr>
                </a:solidFill>
              </a:defRPr>
            </a:lvl4pPr>
            <a:lvl5pPr>
              <a:lnSpc>
                <a:spcPct val="150000"/>
              </a:lnSpc>
              <a:spcAft>
                <a:spcPts val="936"/>
              </a:spcAft>
              <a:defRPr sz="9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868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010187" y="1689904"/>
            <a:ext cx="5133813" cy="2476982"/>
          </a:xfrm>
          <a:prstGeom prst="rect">
            <a:avLst/>
          </a:prstGeom>
          <a:solidFill>
            <a:srgbClr val="103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1" y="2001864"/>
            <a:ext cx="3381536" cy="1822689"/>
          </a:xfrm>
        </p:spPr>
        <p:txBody>
          <a:bodyPr anchor="ctr">
            <a:noAutofit/>
          </a:bodyPr>
          <a:lstStyle>
            <a:lvl1pPr algn="l">
              <a:defRPr sz="3700">
                <a:solidFill>
                  <a:srgbClr val="052467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2481" y="2001864"/>
            <a:ext cx="3952068" cy="1822688"/>
          </a:xfrm>
        </p:spPr>
        <p:txBody>
          <a:bodyPr anchor="ctr">
            <a:normAutofit/>
          </a:bodyPr>
          <a:lstStyle>
            <a:lvl1pPr marL="0" indent="0">
              <a:lnSpc>
                <a:spcPct val="150000"/>
              </a:lnSpc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 marL="356616" indent="0">
              <a:buNone/>
              <a:defRPr sz="1600"/>
            </a:lvl2pPr>
            <a:lvl3pPr marL="713232" indent="0">
              <a:buNone/>
              <a:defRPr sz="1400"/>
            </a:lvl3pPr>
            <a:lvl4pPr marL="1069848" indent="0">
              <a:buNone/>
              <a:defRPr sz="1200"/>
            </a:lvl4pPr>
            <a:lvl5pPr marL="1426464" indent="0">
              <a:buNone/>
              <a:defRPr sz="1200"/>
            </a:lvl5pPr>
            <a:lvl6pPr marL="1783080" indent="0">
              <a:buNone/>
              <a:defRPr sz="1200"/>
            </a:lvl6pPr>
            <a:lvl7pPr marL="2139696" indent="0">
              <a:buNone/>
              <a:defRPr sz="1200"/>
            </a:lvl7pPr>
            <a:lvl8pPr marL="2496312" indent="0">
              <a:buNone/>
              <a:defRPr sz="1200"/>
            </a:lvl8pPr>
            <a:lvl9pPr marL="2852928" indent="0">
              <a:buNone/>
              <a:defRPr sz="12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004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1110712"/>
          </a:xfrm>
          <a:prstGeom prst="rect">
            <a:avLst/>
          </a:prstGeom>
          <a:solidFill>
            <a:srgbClr val="103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"/>
            <a:ext cx="8058150" cy="1023697"/>
          </a:xfrm>
        </p:spPr>
        <p:txBody>
          <a:bodyPr anchor="b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 vert="horz" lIns="71323" tIns="35662" rIns="71323" bIns="35662" rtlCol="0">
            <a:normAutofit/>
          </a:bodyPr>
          <a:lstStyle>
            <a:lvl1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9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9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9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Click to edit Master text styles</a:t>
            </a:r>
          </a:p>
          <a:p>
            <a:pPr marL="0" lvl="1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Second level</a:t>
            </a:r>
          </a:p>
          <a:p>
            <a:pPr marL="0" lvl="2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Third level</a:t>
            </a:r>
          </a:p>
          <a:p>
            <a:pPr marL="0" lvl="3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Fourth level</a:t>
            </a:r>
          </a:p>
          <a:p>
            <a:pPr marL="0" lvl="4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 vert="horz" lIns="71323" tIns="35662" rIns="71323" bIns="35662" rtlCol="0">
            <a:normAutofit/>
          </a:bodyPr>
          <a:lstStyle>
            <a:lvl1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9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9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9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Click to edit Master text styles</a:t>
            </a:r>
          </a:p>
          <a:p>
            <a:pPr marL="0" lvl="1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Second level</a:t>
            </a:r>
          </a:p>
          <a:p>
            <a:pPr marL="0" lvl="2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Third level</a:t>
            </a:r>
          </a:p>
          <a:p>
            <a:pPr marL="0" lvl="3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Fourth level</a:t>
            </a:r>
          </a:p>
          <a:p>
            <a:pPr marL="0" lvl="4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72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1110712"/>
          </a:xfrm>
          <a:prstGeom prst="rect">
            <a:avLst/>
          </a:prstGeom>
          <a:solidFill>
            <a:srgbClr val="103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053388" cy="1023697"/>
          </a:xfrm>
        </p:spPr>
        <p:txBody>
          <a:bodyPr anchor="b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1240896"/>
            <a:ext cx="3867150" cy="534458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887" y="1828271"/>
            <a:ext cx="3867150" cy="3315229"/>
          </a:xfrm>
        </p:spPr>
        <p:txBody>
          <a:bodyPr vert="horz" lIns="71323" tIns="35662" rIns="71323" bIns="35662" rtlCol="0">
            <a:normAutofit/>
          </a:bodyPr>
          <a:lstStyle>
            <a:lvl1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9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9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9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Click to edit Master text styles</a:t>
            </a:r>
          </a:p>
          <a:p>
            <a:pPr marL="0" lvl="1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Second level</a:t>
            </a:r>
          </a:p>
          <a:p>
            <a:pPr marL="0" lvl="2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Third level</a:t>
            </a:r>
          </a:p>
          <a:p>
            <a:pPr marL="0" lvl="3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Fourth level</a:t>
            </a:r>
          </a:p>
          <a:p>
            <a:pPr marL="0" lvl="4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2248" y="1240896"/>
            <a:ext cx="3868340" cy="534458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248" y="1828271"/>
            <a:ext cx="3868340" cy="3315229"/>
          </a:xfrm>
        </p:spPr>
        <p:txBody>
          <a:bodyPr vert="horz" lIns="71323" tIns="35662" rIns="71323" bIns="35662" rtlCol="0">
            <a:normAutofit/>
          </a:bodyPr>
          <a:lstStyle>
            <a:lvl1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9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9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9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Click to edit Master text styles</a:t>
            </a:r>
          </a:p>
          <a:p>
            <a:pPr marL="0" lvl="1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Second level</a:t>
            </a:r>
          </a:p>
          <a:p>
            <a:pPr marL="0" lvl="2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Third level</a:t>
            </a:r>
          </a:p>
          <a:p>
            <a:pPr marL="0" lvl="3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Fourth level</a:t>
            </a:r>
          </a:p>
          <a:p>
            <a:pPr marL="0" lvl="4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701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1110712"/>
          </a:xfrm>
          <a:prstGeom prst="rect">
            <a:avLst/>
          </a:prstGeom>
          <a:solidFill>
            <a:srgbClr val="103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"/>
            <a:ext cx="8058150" cy="1023697"/>
          </a:xfrm>
        </p:spPr>
        <p:txBody>
          <a:bodyPr anchor="b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615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775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500"/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 vert="horz" lIns="71323" tIns="35662" rIns="71323" bIns="35662" rtlCol="0">
            <a:normAutofit/>
          </a:bodyPr>
          <a:lstStyle>
            <a:lvl1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9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9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9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Click to edit Master text styles</a:t>
            </a:r>
          </a:p>
          <a:p>
            <a:pPr marL="0" lvl="1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Second level</a:t>
            </a:r>
          </a:p>
          <a:p>
            <a:pPr marL="0" lvl="2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Third level</a:t>
            </a:r>
          </a:p>
          <a:p>
            <a:pPr marL="0" lvl="3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Fourth level</a:t>
            </a:r>
          </a:p>
          <a:p>
            <a:pPr marL="0" lvl="4" indent="0">
              <a:lnSpc>
                <a:spcPct val="150000"/>
              </a:lnSpc>
              <a:spcAft>
                <a:spcPts val="936"/>
              </a:spcAft>
              <a:buNone/>
            </a:pPr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51542"/>
            <a:ext cx="2949178" cy="3132667"/>
          </a:xfrm>
        </p:spPr>
        <p:txBody>
          <a:bodyPr/>
          <a:lstStyle>
            <a:lvl1pPr marL="0" indent="0">
              <a:buNone/>
              <a:defRPr sz="1200"/>
            </a:lvl1pPr>
            <a:lvl2pPr marL="356616" indent="0">
              <a:buNone/>
              <a:defRPr sz="1100"/>
            </a:lvl2pPr>
            <a:lvl3pPr marL="713232" indent="0">
              <a:buNone/>
              <a:defRPr sz="900"/>
            </a:lvl3pPr>
            <a:lvl4pPr marL="1069848" indent="0">
              <a:buNone/>
              <a:defRPr sz="800"/>
            </a:lvl4pPr>
            <a:lvl5pPr marL="1426464" indent="0">
              <a:buNone/>
              <a:defRPr sz="800"/>
            </a:lvl5pPr>
            <a:lvl6pPr marL="1783080" indent="0">
              <a:buNone/>
              <a:defRPr sz="800"/>
            </a:lvl6pPr>
            <a:lvl7pPr marL="2139696" indent="0">
              <a:buNone/>
              <a:defRPr sz="800"/>
            </a:lvl7pPr>
            <a:lvl8pPr marL="2496312" indent="0">
              <a:buNone/>
              <a:defRPr sz="800"/>
            </a:lvl8pPr>
            <a:lvl9pPr marL="2852928" indent="0">
              <a:buNone/>
              <a:defRPr sz="8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877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500"/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r>
              <a:rPr lang="en-US" altLang="zh-CN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51542"/>
            <a:ext cx="2949178" cy="3132667"/>
          </a:xfrm>
        </p:spPr>
        <p:txBody>
          <a:bodyPr/>
          <a:lstStyle>
            <a:lvl1pPr marL="0" indent="0">
              <a:buNone/>
              <a:defRPr sz="1200"/>
            </a:lvl1pPr>
            <a:lvl2pPr marL="356616" indent="0">
              <a:buNone/>
              <a:defRPr sz="1100"/>
            </a:lvl2pPr>
            <a:lvl3pPr marL="713232" indent="0">
              <a:buNone/>
              <a:defRPr sz="900"/>
            </a:lvl3pPr>
            <a:lvl4pPr marL="1069848" indent="0">
              <a:buNone/>
              <a:defRPr sz="800"/>
            </a:lvl4pPr>
            <a:lvl5pPr marL="1426464" indent="0">
              <a:buNone/>
              <a:defRPr sz="800"/>
            </a:lvl5pPr>
            <a:lvl6pPr marL="1783080" indent="0">
              <a:buNone/>
              <a:defRPr sz="800"/>
            </a:lvl6pPr>
            <a:lvl7pPr marL="2139696" indent="0">
              <a:buNone/>
              <a:defRPr sz="800"/>
            </a:lvl7pPr>
            <a:lvl8pPr marL="2496312" indent="0">
              <a:buNone/>
              <a:defRPr sz="800"/>
            </a:lvl8pPr>
            <a:lvl9pPr marL="2852928" indent="0">
              <a:buNone/>
              <a:defRPr sz="8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659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45745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6150" y="5296959"/>
            <a:ext cx="21717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57900" y="5296959"/>
            <a:ext cx="245745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930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8308" indent="-178308" algn="l" defTabSz="713232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24" indent="-178308" algn="l" defTabSz="713232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0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://o15.officeredir.microsoft.com/r/rlid2013GettingStartedCntrPPT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1" y="2828982"/>
            <a:ext cx="7886700" cy="1989667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   </a:t>
            </a:r>
            <a:br>
              <a:rPr lang="en-US" altLang="zh-CN" dirty="0">
                <a:latin typeface="微软雅黑" pitchFamily="34" charset="-122"/>
                <a:ea typeface="微软雅黑" pitchFamily="34" charset="-122"/>
              </a:rPr>
            </a:br>
            <a:br>
              <a:rPr lang="en-US" altLang="zh-CN" sz="4400" b="1" dirty="0">
                <a:solidFill>
                  <a:srgbClr val="00206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</a:br>
            <a:br>
              <a:rPr lang="en-US" altLang="zh-CN" sz="4400" b="1" dirty="0">
                <a:solidFill>
                  <a:srgbClr val="00206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</a:br>
            <a:br>
              <a:rPr lang="zh-CN" altLang="en-US" sz="4400" b="1" dirty="0">
                <a:solidFill>
                  <a:srgbClr val="00206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</a:br>
            <a:r>
              <a:rPr lang="zh-CN" altLang="en-US" sz="4400" b="1" dirty="0">
                <a:solidFill>
                  <a:srgbClr val="00206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        </a:t>
            </a:r>
            <a:r>
              <a:rPr lang="zh-CN" altLang="en-US" sz="4900" b="1" dirty="0">
                <a:latin typeface="微软雅黑" pitchFamily="34" charset="-122"/>
                <a:ea typeface="微软雅黑" pitchFamily="34" charset="-122"/>
              </a:rPr>
              <a:t>中国石油大学（华东）</a:t>
            </a:r>
            <a:br>
              <a:rPr lang="en-US" altLang="zh-CN" sz="4900" b="1" dirty="0">
                <a:latin typeface="微软雅黑" pitchFamily="34" charset="-122"/>
                <a:ea typeface="微软雅黑" pitchFamily="34" charset="-122"/>
              </a:rPr>
            </a:br>
            <a:br>
              <a:rPr lang="en-US" altLang="zh-CN" sz="4900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固定资产综合管理平台使用暨</a:t>
            </a:r>
            <a:br>
              <a:rPr lang="en-US" altLang="zh-CN" sz="4000" b="1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4000" b="1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年设备家具盘查工作专题培训</a:t>
            </a:r>
            <a:br>
              <a:rPr lang="en-US" altLang="zh-CN" sz="3600" dirty="0">
                <a:latin typeface="微软雅黑" pitchFamily="34" charset="-122"/>
                <a:ea typeface="微软雅黑" pitchFamily="34" charset="-122"/>
              </a:rPr>
            </a:br>
            <a:br>
              <a:rPr lang="en-US" altLang="zh-CN" dirty="0">
                <a:latin typeface="微软雅黑" pitchFamily="34" charset="-122"/>
                <a:ea typeface="微软雅黑" pitchFamily="34" charset="-122"/>
              </a:rPr>
            </a:br>
            <a:br>
              <a:rPr lang="zh-CN" altLang="zh-CN" dirty="0"/>
            </a:br>
            <a:endParaRPr 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1" y="4434519"/>
            <a:ext cx="8178705" cy="948161"/>
          </a:xfrm>
        </p:spPr>
        <p:txBody>
          <a:bodyPr>
            <a:normAutofit/>
          </a:bodyPr>
          <a:lstStyle/>
          <a:p>
            <a:r>
              <a:rPr lang="en-US" altLang="zh-CN" sz="1600" dirty="0">
                <a:solidFill>
                  <a:srgbClr val="4A7B3B"/>
                </a:solidFill>
                <a:latin typeface="+mn-ea"/>
              </a:rPr>
              <a:t>                Copyright</a:t>
            </a:r>
            <a:r>
              <a:rPr lang="en-US" altLang="zh-CN" sz="1600" baseline="30000" dirty="0">
                <a:solidFill>
                  <a:srgbClr val="4A7B3B"/>
                </a:solidFill>
                <a:latin typeface="+mn-ea"/>
              </a:rPr>
              <a:t>© </a:t>
            </a:r>
            <a:r>
              <a:rPr lang="zh-CN" altLang="en-US" sz="1600" dirty="0">
                <a:solidFill>
                  <a:srgbClr val="4A7B3B"/>
                </a:solidFill>
                <a:latin typeface="+mn-ea"/>
                <a:cs typeface="Arial Unicode MS" pitchFamily="34" charset="-122"/>
              </a:rPr>
              <a:t>北京化工大学</a:t>
            </a:r>
            <a:r>
              <a:rPr lang="en-US" altLang="zh-CN" sz="1600" dirty="0">
                <a:solidFill>
                  <a:srgbClr val="4A7B3B"/>
                </a:solidFill>
                <a:latin typeface="+mn-ea"/>
                <a:cs typeface="Arial Unicode MS" pitchFamily="34" charset="-122"/>
              </a:rPr>
              <a:t>&amp;</a:t>
            </a:r>
            <a:r>
              <a:rPr lang="en-US" altLang="zh-CN" sz="1600" dirty="0">
                <a:solidFill>
                  <a:srgbClr val="4A7B3B"/>
                </a:solidFill>
                <a:latin typeface="+mn-ea"/>
              </a:rPr>
              <a:t> Beijing Univ. of Chem. Tech.  2019 </a:t>
            </a:r>
          </a:p>
        </p:txBody>
      </p:sp>
      <p:sp>
        <p:nvSpPr>
          <p:cNvPr id="4" name="Freeform 7"/>
          <p:cNvSpPr/>
          <p:nvPr/>
        </p:nvSpPr>
        <p:spPr>
          <a:xfrm>
            <a:off x="8483534" y="5202779"/>
            <a:ext cx="356400" cy="359803"/>
          </a:xfrm>
          <a:custGeom>
            <a:avLst/>
            <a:gdLst>
              <a:gd name="connsiteX0" fmla="*/ 283692 w 643468"/>
              <a:gd name="connsiteY0" fmla="*/ 156886 h 643468"/>
              <a:gd name="connsiteX1" fmla="*/ 315574 w 643468"/>
              <a:gd name="connsiteY1" fmla="*/ 156886 h 643468"/>
              <a:gd name="connsiteX2" fmla="*/ 486582 w 643468"/>
              <a:gd name="connsiteY2" fmla="*/ 321734 h 643468"/>
              <a:gd name="connsiteX3" fmla="*/ 315574 w 643468"/>
              <a:gd name="connsiteY3" fmla="*/ 486582 h 643468"/>
              <a:gd name="connsiteX4" fmla="*/ 283692 w 643468"/>
              <a:gd name="connsiteY4" fmla="*/ 486582 h 643468"/>
              <a:gd name="connsiteX5" fmla="*/ 441545 w 643468"/>
              <a:gd name="connsiteY5" fmla="*/ 334415 h 643468"/>
              <a:gd name="connsiteX6" fmla="*/ 156887 w 643468"/>
              <a:gd name="connsiteY6" fmla="*/ 334415 h 643468"/>
              <a:gd name="connsiteX7" fmla="*/ 156887 w 643468"/>
              <a:gd name="connsiteY7" fmla="*/ 309054 h 643468"/>
              <a:gd name="connsiteX8" fmla="*/ 441545 w 643468"/>
              <a:gd name="connsiteY8" fmla="*/ 309054 h 643468"/>
              <a:gd name="connsiteX9" fmla="*/ 321733 w 643468"/>
              <a:gd name="connsiteY9" fmla="*/ 16937 h 643468"/>
              <a:gd name="connsiteX10" fmla="*/ 16936 w 643468"/>
              <a:gd name="connsiteY10" fmla="*/ 321734 h 643468"/>
              <a:gd name="connsiteX11" fmla="*/ 321733 w 643468"/>
              <a:gd name="connsiteY11" fmla="*/ 626531 h 643468"/>
              <a:gd name="connsiteX12" fmla="*/ 626530 w 643468"/>
              <a:gd name="connsiteY12" fmla="*/ 321734 h 643468"/>
              <a:gd name="connsiteX13" fmla="*/ 321733 w 643468"/>
              <a:gd name="connsiteY13" fmla="*/ 16937 h 643468"/>
              <a:gd name="connsiteX14" fmla="*/ 321734 w 643468"/>
              <a:gd name="connsiteY14" fmla="*/ 0 h 643468"/>
              <a:gd name="connsiteX15" fmla="*/ 643468 w 643468"/>
              <a:gd name="connsiteY15" fmla="*/ 321734 h 643468"/>
              <a:gd name="connsiteX16" fmla="*/ 321734 w 643468"/>
              <a:gd name="connsiteY16" fmla="*/ 643468 h 643468"/>
              <a:gd name="connsiteX17" fmla="*/ 0 w 643468"/>
              <a:gd name="connsiteY17" fmla="*/ 321734 h 643468"/>
              <a:gd name="connsiteX18" fmla="*/ 321734 w 643468"/>
              <a:gd name="connsiteY18" fmla="*/ 0 h 64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43468" h="643468">
                <a:moveTo>
                  <a:pt x="283692" y="156886"/>
                </a:moveTo>
                <a:lnTo>
                  <a:pt x="315574" y="156886"/>
                </a:lnTo>
                <a:lnTo>
                  <a:pt x="486582" y="321734"/>
                </a:lnTo>
                <a:lnTo>
                  <a:pt x="315574" y="486582"/>
                </a:lnTo>
                <a:lnTo>
                  <a:pt x="283692" y="486582"/>
                </a:lnTo>
                <a:lnTo>
                  <a:pt x="441545" y="334415"/>
                </a:lnTo>
                <a:lnTo>
                  <a:pt x="156887" y="334415"/>
                </a:lnTo>
                <a:lnTo>
                  <a:pt x="156887" y="309054"/>
                </a:lnTo>
                <a:lnTo>
                  <a:pt x="441545" y="309054"/>
                </a:lnTo>
                <a:close/>
                <a:moveTo>
                  <a:pt x="321733" y="16937"/>
                </a:moveTo>
                <a:cubicBezTo>
                  <a:pt x="153398" y="16937"/>
                  <a:pt x="16936" y="153399"/>
                  <a:pt x="16936" y="321734"/>
                </a:cubicBezTo>
                <a:cubicBezTo>
                  <a:pt x="16936" y="490069"/>
                  <a:pt x="153398" y="626531"/>
                  <a:pt x="321733" y="626531"/>
                </a:cubicBezTo>
                <a:cubicBezTo>
                  <a:pt x="490068" y="626531"/>
                  <a:pt x="626530" y="490069"/>
                  <a:pt x="626530" y="321734"/>
                </a:cubicBezTo>
                <a:cubicBezTo>
                  <a:pt x="626530" y="153399"/>
                  <a:pt x="490068" y="16937"/>
                  <a:pt x="321733" y="16937"/>
                </a:cubicBezTo>
                <a:close/>
                <a:moveTo>
                  <a:pt x="321734" y="0"/>
                </a:moveTo>
                <a:cubicBezTo>
                  <a:pt x="499423" y="0"/>
                  <a:pt x="643468" y="144045"/>
                  <a:pt x="643468" y="321734"/>
                </a:cubicBezTo>
                <a:cubicBezTo>
                  <a:pt x="643468" y="499423"/>
                  <a:pt x="499423" y="643468"/>
                  <a:pt x="321734" y="643468"/>
                </a:cubicBezTo>
                <a:cubicBezTo>
                  <a:pt x="144045" y="643468"/>
                  <a:pt x="0" y="499423"/>
                  <a:pt x="0" y="321734"/>
                </a:cubicBezTo>
                <a:cubicBezTo>
                  <a:pt x="0" y="144045"/>
                  <a:pt x="144045" y="0"/>
                  <a:pt x="321734" y="0"/>
                </a:cubicBezTo>
                <a:close/>
              </a:path>
            </a:pathLst>
          </a:custGeom>
          <a:solidFill>
            <a:srgbClr val="4A7B3B"/>
          </a:solidFill>
          <a:ln>
            <a:solidFill>
              <a:srgbClr val="4A7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DC04852-D5A1-4731-805F-2B5B3CE3BA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368" y="797256"/>
            <a:ext cx="768095" cy="76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3FA46E9-2239-4B5C-B2EE-C5618FB7CC26}" type="slidenum">
              <a:rPr lang="zh-CN" altLang="en-US" sz="1200" smtClean="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406" y="1545683"/>
            <a:ext cx="81927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上传实物照片、合同、发票等电子档案管理</a:t>
            </a:r>
            <a:endParaRPr lang="en-US" altLang="zh-CN" sz="2000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defRPr/>
            </a:pPr>
            <a:endParaRPr lang="en-US" altLang="zh-CN" sz="2000" b="1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8888"/>
            <a:ext cx="9144000" cy="337611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84204" y="312045"/>
            <a:ext cx="80149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三、资产登记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6E8724A-FF33-4DBE-B3C9-3A6F40DA8D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556398"/>
      </p:ext>
    </p:extLst>
  </p:cSld>
  <p:clrMapOvr>
    <a:masterClrMapping/>
  </p:clrMapOvr>
  <p:transition spd="slow">
    <p:check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3FA46E9-2239-4B5C-B2EE-C5618FB7CC26}" type="slidenum">
              <a:rPr lang="zh-CN" altLang="en-US" sz="1200" smtClean="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2519" y="2438238"/>
            <a:ext cx="1876302" cy="1377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42458" y="2438238"/>
            <a:ext cx="1876302" cy="1377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72397" y="2438238"/>
            <a:ext cx="1876302" cy="1377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02337" y="2438238"/>
            <a:ext cx="1876302" cy="1377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4156" y="1615044"/>
            <a:ext cx="2214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dirty="0">
                <a:solidFill>
                  <a:srgbClr val="A63133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附件无必填项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194097" y="2973117"/>
            <a:ext cx="9476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/>
              <a:t>实物照片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129203" y="297311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/>
              <a:t>合同附件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05505" y="297311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/>
              <a:t>发票附件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835219" y="297311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/>
              <a:t>其他附件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12519" y="4430478"/>
            <a:ext cx="14863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注：均 有则上传</a:t>
            </a:r>
          </a:p>
        </p:txBody>
      </p:sp>
      <p:sp>
        <p:nvSpPr>
          <p:cNvPr id="18" name="矩形 17"/>
          <p:cNvSpPr/>
          <p:nvPr/>
        </p:nvSpPr>
        <p:spPr>
          <a:xfrm>
            <a:off x="184204" y="312045"/>
            <a:ext cx="80149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三、资产登记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11EF4A6D-FAE7-49B9-B3B3-BE45D1567E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937675"/>
      </p:ext>
    </p:extLst>
  </p:cSld>
  <p:clrMapOvr>
    <a:masterClrMapping/>
  </p:clrMapOvr>
  <p:transition spd="slow">
    <p:check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1E36B9D-6F5E-4ABC-9376-8D4B46B761EF}" type="slidenum">
              <a:rPr lang="zh-CN" altLang="en-US" sz="1200" smtClean="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12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3075" name="矩形 13"/>
          <p:cNvSpPr>
            <a:spLocks noChangeArrowheads="1"/>
          </p:cNvSpPr>
          <p:nvPr/>
        </p:nvSpPr>
        <p:spPr bwMode="auto">
          <a:xfrm>
            <a:off x="262700" y="316328"/>
            <a:ext cx="741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四、打印验收单</a:t>
            </a:r>
          </a:p>
        </p:txBody>
      </p:sp>
      <p:sp>
        <p:nvSpPr>
          <p:cNvPr id="2" name="矩形 1"/>
          <p:cNvSpPr/>
          <p:nvPr/>
        </p:nvSpPr>
        <p:spPr>
          <a:xfrm>
            <a:off x="349743" y="1563298"/>
            <a:ext cx="75149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确定提交后，打印验收单</a:t>
            </a:r>
            <a:br>
              <a:rPr lang="en-US" altLang="zh-CN" sz="2000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</a:br>
            <a:endParaRPr lang="en-US" altLang="zh-CN" sz="2000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defRPr/>
            </a:pPr>
            <a:endParaRPr lang="en-US" altLang="zh-CN" sz="2000" b="1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489" y="3598047"/>
            <a:ext cx="909637" cy="243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365E604-DF68-4D01-8857-FA09A0A35B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499" y="2221315"/>
            <a:ext cx="8221717" cy="349368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7661978-1FF2-4EAD-8BD8-16471B55EA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811561"/>
      </p:ext>
    </p:extLst>
  </p:cSld>
  <p:clrMapOvr>
    <a:masterClrMapping/>
  </p:clrMapOvr>
  <p:transition spd="slow">
    <p:check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3FA46E9-2239-4B5C-B2EE-C5618FB7CC26}" type="slidenum">
              <a:rPr lang="zh-CN" altLang="en-US" sz="1200" smtClean="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13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079" y="328988"/>
            <a:ext cx="80149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五、审核进度查询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DF992D6-241D-4E34-9D1C-7C3B9B7EDAD3}"/>
              </a:ext>
            </a:extLst>
          </p:cNvPr>
          <p:cNvSpPr/>
          <p:nvPr/>
        </p:nvSpPr>
        <p:spPr>
          <a:xfrm>
            <a:off x="310363" y="1615835"/>
            <a:ext cx="81927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审核进度查询、资产数据修改、删除、打印验收单</a:t>
            </a:r>
            <a:endParaRPr lang="en-US" altLang="zh-CN" sz="2000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defRPr/>
            </a:pPr>
            <a:endParaRPr lang="en-US" altLang="zh-CN" sz="2000" b="1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CCD1380-A9E8-4E13-9F8C-C5E45D8EAF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2410"/>
          <a:stretch/>
        </p:blipFill>
        <p:spPr>
          <a:xfrm>
            <a:off x="0" y="2191559"/>
            <a:ext cx="9144000" cy="355906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79C1F7D-3B0A-40B6-9D54-2281C4F2E3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980028"/>
      </p:ext>
    </p:extLst>
  </p:cSld>
  <p:clrMapOvr>
    <a:masterClrMapping/>
  </p:clrMapOvr>
  <p:transition spd="slow">
    <p:check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1E36B9D-6F5E-4ABC-9376-8D4B46B761EF}" type="slidenum">
              <a:rPr lang="zh-CN" altLang="en-US" sz="1200" smtClean="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14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3075" name="矩形 13"/>
          <p:cNvSpPr>
            <a:spLocks noChangeArrowheads="1"/>
          </p:cNvSpPr>
          <p:nvPr/>
        </p:nvSpPr>
        <p:spPr bwMode="auto">
          <a:xfrm>
            <a:off x="250825" y="314000"/>
            <a:ext cx="741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五、打印验收单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489" y="1548267"/>
            <a:ext cx="909637" cy="243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489" y="3776174"/>
            <a:ext cx="909637" cy="243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ECA762A-53F4-4599-95CE-97DD7F459349}"/>
              </a:ext>
            </a:extLst>
          </p:cNvPr>
          <p:cNvSpPr txBox="1"/>
          <p:nvPr/>
        </p:nvSpPr>
        <p:spPr>
          <a:xfrm>
            <a:off x="5201123" y="2294007"/>
            <a:ext cx="378746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Lantinghei SC Demibold" charset="-122"/>
                <a:ea typeface="Lantinghei SC Demibold" charset="-122"/>
                <a:cs typeface="Lantinghei SC Demibold" charset="-122"/>
              </a:rPr>
              <a:t>1.</a:t>
            </a:r>
            <a:r>
              <a:rPr lang="zh-CN" altLang="en-US" sz="1200" dirty="0">
                <a:latin typeface="Lantinghei SC Demibold" charset="-122"/>
                <a:ea typeface="Lantinghei SC Demibold" charset="-122"/>
                <a:cs typeface="Lantinghei SC Demibold" charset="-122"/>
              </a:rPr>
              <a:t> 打印单据时，可在打印页右上角选择导出到</a:t>
            </a:r>
            <a:r>
              <a:rPr lang="en-US" altLang="zh-CN" sz="1200" dirty="0">
                <a:latin typeface="Lantinghei SC Demibold" charset="-122"/>
                <a:ea typeface="Lantinghei SC Demibold" charset="-122"/>
                <a:cs typeface="Lantinghei SC Demibold" charset="-122"/>
              </a:rPr>
              <a:t>excel</a:t>
            </a:r>
            <a:r>
              <a:rPr lang="zh-CN" altLang="en-US" sz="1200" dirty="0">
                <a:latin typeface="Lantinghei SC Demibold" charset="-122"/>
                <a:ea typeface="Lantinghei SC Demibold" charset="-122"/>
                <a:cs typeface="Lantinghei SC Demibold" charset="-122"/>
              </a:rPr>
              <a:t>或者</a:t>
            </a:r>
            <a:r>
              <a:rPr lang="en-US" altLang="zh-CN" sz="1200" dirty="0">
                <a:latin typeface="Lantinghei SC Demibold" charset="-122"/>
                <a:ea typeface="Lantinghei SC Demibold" charset="-122"/>
                <a:cs typeface="Lantinghei SC Demibold" charset="-122"/>
              </a:rPr>
              <a:t>pdf</a:t>
            </a:r>
            <a:r>
              <a:rPr lang="zh-CN" altLang="en-US" sz="1200" dirty="0">
                <a:latin typeface="Lantinghei SC Demibold" charset="-122"/>
                <a:ea typeface="Lantinghei SC Demibold" charset="-122"/>
                <a:cs typeface="Lantinghei SC Demibold" charset="-122"/>
              </a:rPr>
              <a:t>打印，若选择直接打印，须在</a:t>
            </a:r>
            <a:r>
              <a:rPr lang="en-US" altLang="zh-CN" sz="1200" dirty="0">
                <a:latin typeface="Lantinghei SC Demibold" charset="-122"/>
                <a:ea typeface="Lantinghei SC Demibold" charset="-122"/>
                <a:cs typeface="Lantinghei SC Demibold" charset="-122"/>
              </a:rPr>
              <a:t>IE10</a:t>
            </a:r>
            <a:r>
              <a:rPr lang="zh-CN" altLang="en-US" sz="1200" dirty="0">
                <a:latin typeface="Lantinghei SC Demibold" charset="-122"/>
                <a:ea typeface="Lantinghei SC Demibold" charset="-122"/>
                <a:cs typeface="Lantinghei SC Demibold" charset="-122"/>
              </a:rPr>
              <a:t>及以上版本浏览器下进行，且首次使用时需根据提示安装打印控件，“打印所有页”即可打印。</a:t>
            </a:r>
            <a:endParaRPr lang="en-US" altLang="zh-CN" sz="1200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Lantinghei SC Demibold" charset="-122"/>
                <a:ea typeface="Lantinghei SC Demibold" charset="-122"/>
                <a:cs typeface="Lantinghei SC Demibold" charset="-122"/>
              </a:rPr>
              <a:t>2.</a:t>
            </a:r>
            <a:r>
              <a:rPr lang="zh-CN" altLang="en-US" sz="1200" dirty="0">
                <a:latin typeface="Lantinghei SC Demibold" charset="-122"/>
                <a:ea typeface="Lantinghei SC Demibold" charset="-122"/>
                <a:cs typeface="Lantinghei SC Demibold" charset="-122"/>
              </a:rPr>
              <a:t>打印后，验收 单第三联由领用人和负责人签字，并随前两联及发票一起送交设备管理科。</a:t>
            </a:r>
            <a:endParaRPr lang="en-US" altLang="zh-CN" sz="1200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Lantinghei SC Demibold" charset="-122"/>
                <a:ea typeface="Lantinghei SC Demibold" charset="-122"/>
                <a:cs typeface="Lantinghei SC Demibold" charset="-122"/>
              </a:rPr>
              <a:t>3.</a:t>
            </a:r>
            <a:r>
              <a:rPr lang="zh-CN" altLang="en-US" sz="1200" dirty="0">
                <a:latin typeface="Lantinghei SC Demibold" charset="-122"/>
                <a:ea typeface="Lantinghei SC Demibold" charset="-122"/>
                <a:cs typeface="Lantinghei SC Demibold" charset="-122"/>
              </a:rPr>
              <a:t>入库单一式三联，财务部门、使用部门、资产部门各留一份。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8583F38-CE9A-49A7-9FAC-922BD6DA14DF}"/>
              </a:ext>
            </a:extLst>
          </p:cNvPr>
          <p:cNvGrpSpPr/>
          <p:nvPr/>
        </p:nvGrpSpPr>
        <p:grpSpPr>
          <a:xfrm>
            <a:off x="277603" y="2271913"/>
            <a:ext cx="4795248" cy="2749795"/>
            <a:chOff x="359893" y="2452458"/>
            <a:chExt cx="4795248" cy="274979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196964C1-A4E6-4E3B-A29E-C05B8F116F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9750" y="2452458"/>
              <a:ext cx="4615391" cy="2446775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BE1EB00-DF51-4116-8B10-A375DD2E05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1674"/>
            <a:stretch/>
          </p:blipFill>
          <p:spPr>
            <a:xfrm>
              <a:off x="486687" y="2619252"/>
              <a:ext cx="4538136" cy="2373055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6AC9072-BD1B-406B-94E3-D909C76D52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9893" y="2839380"/>
              <a:ext cx="4538136" cy="2362873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92EAD83F-0E8B-4981-BEF7-1E45254514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9188" y="2385283"/>
            <a:ext cx="4707242" cy="53987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0825" y="1588460"/>
            <a:ext cx="75354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专业的报表格式，方便打印，打印报表可导出为</a:t>
            </a:r>
            <a:r>
              <a:rPr lang="en-US" altLang="zh-CN" sz="2000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PDF\XLS</a:t>
            </a:r>
            <a:br>
              <a:rPr lang="en-US" altLang="zh-CN" sz="2000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</a:br>
            <a:endParaRPr lang="en-US" altLang="zh-CN" sz="2000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defRPr/>
            </a:pPr>
            <a:endParaRPr lang="en-US" altLang="zh-CN" sz="2000" b="1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83E7A2AC-838D-42F2-8380-16500D21242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271551"/>
      </p:ext>
    </p:extLst>
  </p:cSld>
  <p:clrMapOvr>
    <a:masterClrMapping/>
  </p:clrMapOvr>
  <p:transition spd="slow">
    <p:check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矩形 13"/>
          <p:cNvSpPr>
            <a:spLocks noChangeArrowheads="1"/>
          </p:cNvSpPr>
          <p:nvPr/>
        </p:nvSpPr>
        <p:spPr bwMode="auto">
          <a:xfrm>
            <a:off x="250825" y="396875"/>
            <a:ext cx="741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+mj-ea"/>
              </a:rPr>
              <a:t>六、打印插件安装</a:t>
            </a:r>
            <a:endParaRPr lang="zh-CN" altLang="en-US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489" y="1548267"/>
            <a:ext cx="909637" cy="243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4068041-9006-4EC7-A53A-890574E14C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542" y="1669938"/>
            <a:ext cx="4476750" cy="4762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60F721E-440F-44DA-882D-072F4DD039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542" y="2146188"/>
            <a:ext cx="3679751" cy="2078842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AFB79273-332B-41DB-B286-EBB801A7FB3B}"/>
              </a:ext>
            </a:extLst>
          </p:cNvPr>
          <p:cNvGrpSpPr/>
          <p:nvPr/>
        </p:nvGrpSpPr>
        <p:grpSpPr>
          <a:xfrm>
            <a:off x="5244307" y="2113328"/>
            <a:ext cx="3439151" cy="1992981"/>
            <a:chOff x="5244307" y="2146188"/>
            <a:chExt cx="3439151" cy="199298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ECA762A-53F4-4599-95CE-97DD7F459349}"/>
                </a:ext>
              </a:extLst>
            </p:cNvPr>
            <p:cNvSpPr txBox="1"/>
            <p:nvPr/>
          </p:nvSpPr>
          <p:spPr>
            <a:xfrm>
              <a:off x="5244307" y="2146188"/>
              <a:ext cx="3439151" cy="1992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AutoNum type="arabicPeriod"/>
              </a:pP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IE10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及以上版本浏览器，首次点击打印时，会自动弹出安装提示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lnSpc>
                  <a:spcPct val="150000"/>
                </a:lnSpc>
                <a:buAutoNum type="arabicPeriod"/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点击“</a:t>
              </a:r>
              <a:r>
                <a:rPr lang="zh-CN" altLang="en-US" u="sng" dirty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</a:t>
              </a:r>
              <a:r>
                <a:rPr lang="en-US" altLang="zh-CN" u="sng" dirty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”下载插件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安装插件（按提示点击下一步安装）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lnSpc>
                  <a:spcPct val="150000"/>
                </a:lnSpc>
                <a:buAutoNum type="arabicPeriod"/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或者附属功能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系统帮助 页面点击下载插件      安装插件</a:t>
              </a:r>
              <a:endParaRPr lang="zh-CN" altLang="en-US" dirty="0"/>
            </a:p>
          </p:txBody>
        </p:sp>
        <p:cxnSp>
          <p:nvCxnSpPr>
            <p:cNvPr id="16" name="直接箭头连接符 15">
              <a:extLst>
                <a:ext uri="{FF2B5EF4-FFF2-40B4-BE49-F238E27FC236}">
                  <a16:creationId xmlns:a16="http://schemas.microsoft.com/office/drawing/2014/main" id="{33A3A295-6971-49BD-ABA9-8AF2917146D8}"/>
                </a:ext>
              </a:extLst>
            </p:cNvPr>
            <p:cNvCxnSpPr/>
            <p:nvPr/>
          </p:nvCxnSpPr>
          <p:spPr>
            <a:xfrm>
              <a:off x="7636093" y="3019137"/>
              <a:ext cx="254547" cy="0"/>
            </a:xfrm>
            <a:prstGeom prst="straightConnector1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id="{86BDC70E-3BC5-4B97-BA85-28B5A3809D5D}"/>
                </a:ext>
              </a:extLst>
            </p:cNvPr>
            <p:cNvCxnSpPr/>
            <p:nvPr/>
          </p:nvCxnSpPr>
          <p:spPr>
            <a:xfrm>
              <a:off x="6246647" y="3970463"/>
              <a:ext cx="254547" cy="0"/>
            </a:xfrm>
            <a:prstGeom prst="straightConnector1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F7767A38-EDF2-48C3-8527-E1DA3574A3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0542" y="4285355"/>
            <a:ext cx="2238375" cy="10096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D31660E-CB16-4E19-A0E3-C50CD640CE8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573628"/>
      </p:ext>
    </p:extLst>
  </p:cSld>
  <p:clrMapOvr>
    <a:masterClrMapping/>
  </p:clrMapOvr>
  <p:transition spd="slow">
    <p:check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975052"/>
            <a:ext cx="7886700" cy="1989667"/>
          </a:xfrm>
        </p:spPr>
        <p:txBody>
          <a:bodyPr>
            <a:normAutofit/>
          </a:bodyPr>
          <a:lstStyle/>
          <a:p>
            <a:pPr algn="ctr"/>
            <a:br>
              <a:rPr lang="en-US" altLang="zh-CN" b="1" dirty="0"/>
            </a:br>
            <a:r>
              <a:rPr lang="zh-CN" altLang="en-US" sz="3600" b="1" dirty="0"/>
              <a:t>资产审核</a:t>
            </a:r>
            <a:br>
              <a:rPr lang="zh-CN" altLang="zh-CN" dirty="0"/>
            </a:br>
            <a:endParaRPr 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634E713-3283-47B6-9681-EA1EA4EA8B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093" y="1930648"/>
            <a:ext cx="576281" cy="57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2024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84204" y="395170"/>
            <a:ext cx="8959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ea"/>
              </a:rPr>
              <a:t>七、资产审核</a:t>
            </a:r>
            <a:endParaRPr lang="zh-CN" altLang="en-US" sz="2000" b="1" dirty="0">
              <a:solidFill>
                <a:schemeClr val="bg1"/>
              </a:solidFill>
              <a:latin typeface="+mj-ea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2B19494-4821-448F-8790-01D06AA242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702" y="1274667"/>
            <a:ext cx="3615637" cy="425398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C5E5743D-5571-4769-BC72-666B9FE8AEE3}"/>
              </a:ext>
            </a:extLst>
          </p:cNvPr>
          <p:cNvGrpSpPr/>
          <p:nvPr/>
        </p:nvGrpSpPr>
        <p:grpSpPr>
          <a:xfrm>
            <a:off x="613548" y="1461015"/>
            <a:ext cx="3958452" cy="4577150"/>
            <a:chOff x="613548" y="1461015"/>
            <a:chExt cx="3958452" cy="457715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84A9BB9-2C41-4FB1-81A6-9AF2C82AB07D}"/>
                </a:ext>
              </a:extLst>
            </p:cNvPr>
            <p:cNvSpPr txBox="1"/>
            <p:nvPr/>
          </p:nvSpPr>
          <p:spPr>
            <a:xfrm>
              <a:off x="613548" y="1461015"/>
              <a:ext cx="3958452" cy="4577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资产审核页面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：资产浏览审核、按领用单位审核、资产单条审核 页面做审核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审核进度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：院系资产管理员能看到的资产，都是进度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0/2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；进度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1/2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的时候，设备管理科做审核。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修改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：对分类号等错误，可以点击进入修改页面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附单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：查看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修改多个数量资产的领用人、存放地、出厂号信息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退回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：对录入有误的资产退回给申报人，申报人修改后重新提交。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删除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：可以直接删除录入有误的资产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审核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：勾选需要审核的资产      点击“审核所选编号”；审核者本人不会再在当前页面看到，本人审核通过的资产 。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dirty="0"/>
            </a:p>
          </p:txBody>
        </p: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F72F2B05-386E-4A2C-9B5E-AD6C27EE5A93}"/>
                </a:ext>
              </a:extLst>
            </p:cNvPr>
            <p:cNvCxnSpPr/>
            <p:nvPr/>
          </p:nvCxnSpPr>
          <p:spPr>
            <a:xfrm>
              <a:off x="2869324" y="4901786"/>
              <a:ext cx="254547" cy="0"/>
            </a:xfrm>
            <a:prstGeom prst="straightConnector1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9FF191DF-27C0-41EF-8453-255E9B965B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097791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84204" y="395170"/>
            <a:ext cx="8959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ea"/>
              </a:rPr>
              <a:t>七、资产审核</a:t>
            </a:r>
            <a:endParaRPr lang="zh-CN" altLang="en-US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701E2D-8AE7-48DE-9D5F-D571575404A6}"/>
              </a:ext>
            </a:extLst>
          </p:cNvPr>
          <p:cNvSpPr txBox="1"/>
          <p:nvPr/>
        </p:nvSpPr>
        <p:spPr>
          <a:xfrm>
            <a:off x="823891" y="1276181"/>
            <a:ext cx="3958452" cy="70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院系资产管理员、资产管理科审核通过后的资产，在</a:t>
            </a:r>
            <a:r>
              <a:rPr lang="en-US" altLang="zh-CN" dirty="0"/>
              <a:t>【</a:t>
            </a:r>
            <a:r>
              <a:rPr lang="zh-CN" altLang="en-US" dirty="0"/>
              <a:t>资产查询</a:t>
            </a:r>
            <a:r>
              <a:rPr lang="en-US" altLang="zh-CN" dirty="0"/>
              <a:t>-</a:t>
            </a:r>
            <a:r>
              <a:rPr lang="zh-CN" altLang="en-US" dirty="0"/>
              <a:t>在账资产</a:t>
            </a:r>
            <a:r>
              <a:rPr lang="en-US" altLang="zh-CN" dirty="0"/>
              <a:t>】</a:t>
            </a:r>
            <a:r>
              <a:rPr lang="zh-CN" altLang="en-US" dirty="0"/>
              <a:t>模块能被查询到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2EE3387-412B-420F-84C0-798B7363DF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733" y="2334292"/>
            <a:ext cx="7140329" cy="293702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24EE2C5-E692-4107-9420-AB2B6EF50A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2939"/>
      </p:ext>
    </p:extLst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975052"/>
            <a:ext cx="7886700" cy="1989667"/>
          </a:xfrm>
        </p:spPr>
        <p:txBody>
          <a:bodyPr>
            <a:normAutofit/>
          </a:bodyPr>
          <a:lstStyle/>
          <a:p>
            <a:pPr algn="ctr"/>
            <a:br>
              <a:rPr lang="en-US" altLang="zh-CN" b="1" dirty="0"/>
            </a:br>
            <a:r>
              <a:rPr lang="en-US" altLang="zh-CN" b="1" dirty="0"/>
              <a:t>       </a:t>
            </a:r>
            <a:r>
              <a:rPr lang="zh-CN" altLang="en-US" sz="3600" b="1" dirty="0"/>
              <a:t>如何查询资产</a:t>
            </a:r>
            <a:br>
              <a:rPr lang="zh-CN" altLang="zh-CN" dirty="0"/>
            </a:br>
            <a:endParaRPr 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DC9F1C1-AB12-4A74-8796-75AF42D463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093" y="1930648"/>
            <a:ext cx="576281" cy="57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530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57200" y="-201874"/>
            <a:ext cx="8058150" cy="1023697"/>
          </a:xfrm>
        </p:spPr>
        <p:txBody>
          <a:bodyPr/>
          <a:lstStyle/>
          <a:p>
            <a:r>
              <a:rPr lang="zh-CN" altLang="en-US" b="1" dirty="0">
                <a:latin typeface="Lantinghei SC Demibold" charset="-122"/>
                <a:ea typeface="Lantinghei SC Demibold" charset="-122"/>
                <a:cs typeface="Lantinghei SC Demibold" charset="-122"/>
              </a:rPr>
              <a:t>一、系统登录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E4240A3-C2D6-4AB8-89BD-257C12825CF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200" y="1308008"/>
            <a:ext cx="7967661" cy="434393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496B477-DAD8-48C7-99F9-A8AB580800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2257"/>
      </p:ext>
    </p:extLst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543452" y="1384912"/>
            <a:ext cx="8229599" cy="667026"/>
          </a:xfrm>
          <a:prstGeom prst="rect">
            <a:avLst/>
          </a:prstGeom>
        </p:spPr>
        <p:txBody>
          <a:bodyPr lIns="71323" tIns="35662" rIns="71323" bIns="3566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1600" b="1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查询页面        </a:t>
            </a:r>
            <a:endParaRPr lang="en-US" altLang="zh-CN" sz="1600" b="1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4204" y="312045"/>
            <a:ext cx="8959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八、资产查询</a:t>
            </a:r>
            <a:endParaRPr lang="zh-CN" altLang="en-US" sz="2000" b="1" dirty="0">
              <a:solidFill>
                <a:schemeClr val="bg1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DD18C53-6724-411B-BD7E-CAA55F591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313" y="2051938"/>
            <a:ext cx="7873820" cy="366306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DD76084-4945-44B1-A16C-1C8BEA4595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540959"/>
      </p:ext>
    </p:extLst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2EDE8EE-9F68-46A9-AF44-B07D412C06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481" y="1399427"/>
            <a:ext cx="6240379" cy="358006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35A33B9-0664-441C-B104-AB8B21743F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498" y="1586815"/>
            <a:ext cx="6600244" cy="320529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41BA3A1-DA95-4208-A49C-0CE08D2F57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1319" y="1862254"/>
            <a:ext cx="6925586" cy="330462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AA22BAB-6F93-4753-82FF-852C48EBB8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2982" y="2444482"/>
            <a:ext cx="6543923" cy="311585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84204" y="312045"/>
            <a:ext cx="8959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八、资产查询</a:t>
            </a:r>
            <a:endParaRPr lang="zh-CN" altLang="en-US" sz="2000" b="1" dirty="0">
              <a:solidFill>
                <a:schemeClr val="bg1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800FB1F-C3B8-4487-925B-DDF87BED71D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65588"/>
      </p:ext>
    </p:extLst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3FA46E9-2239-4B5C-B2EE-C5618FB7CC26}" type="slidenum">
              <a:rPr lang="zh-CN" altLang="en-US" sz="1200" smtClean="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22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83A7B7-1669-427C-B713-CA46A8B07C89}"/>
              </a:ext>
            </a:extLst>
          </p:cNvPr>
          <p:cNvSpPr txBox="1"/>
          <p:nvPr/>
        </p:nvSpPr>
        <p:spPr>
          <a:xfrm>
            <a:off x="1124322" y="1942026"/>
            <a:ext cx="7378811" cy="2248171"/>
          </a:xfrm>
          <a:prstGeom prst="rect">
            <a:avLst/>
          </a:prstGeom>
        </p:spPr>
        <p:txBody>
          <a:bodyPr lIns="71323" tIns="35662" rIns="71323" bIns="35662">
            <a:normAutofit/>
          </a:bodyPr>
          <a:lstStyle>
            <a:defPPr>
              <a:defRPr lang="en-US"/>
            </a:defPPr>
            <a:lvl1pPr marL="228600" indent="-228600" defTabSz="91440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Verdana" pitchFamily="34" charset="0"/>
              </a:defRPr>
            </a:lvl1pPr>
            <a:lvl2pPr marL="6858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4pPr>
            <a:lvl5pPr marL="20574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5pPr>
            <a:lvl6pPr marL="25146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6pPr>
            <a:lvl7pPr marL="29718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7pPr>
            <a:lvl8pPr marL="34290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8pPr>
            <a:lvl9pPr marL="38862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9pPr>
          </a:lstStyle>
          <a:p>
            <a:r>
              <a:rPr lang="zh-CN" altLang="en-US" dirty="0"/>
              <a:t>常用条件：勾选或填入</a:t>
            </a:r>
            <a:endParaRPr lang="en-US" altLang="zh-CN" dirty="0"/>
          </a:p>
          <a:p>
            <a:r>
              <a:rPr lang="zh-CN" altLang="en-US" dirty="0"/>
              <a:t>逻辑条件：精准多条件编辑</a:t>
            </a:r>
            <a:endParaRPr lang="en-US" altLang="zh-CN" dirty="0"/>
          </a:p>
          <a:p>
            <a:r>
              <a:rPr lang="zh-CN" altLang="en-US" dirty="0"/>
              <a:t>显示项：勾选查询结果显示项</a:t>
            </a:r>
            <a:endParaRPr lang="en-US" altLang="zh-CN" dirty="0"/>
          </a:p>
          <a:p>
            <a:r>
              <a:rPr lang="zh-CN" altLang="en-US" dirty="0"/>
              <a:t>排序方式：未设置情况下，默认按仪器编号倒序。支持多字段排序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5F0172-7F03-4237-A5D4-BD798D9BB0A2}"/>
              </a:ext>
            </a:extLst>
          </p:cNvPr>
          <p:cNvSpPr txBox="1"/>
          <p:nvPr/>
        </p:nvSpPr>
        <p:spPr>
          <a:xfrm>
            <a:off x="1124322" y="4120331"/>
            <a:ext cx="51996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A631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适用情况：自定义精准多条件查询</a:t>
            </a:r>
            <a:endParaRPr lang="zh-CN" altLang="en-US" dirty="0">
              <a:solidFill>
                <a:srgbClr val="A63133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4204" y="312045"/>
            <a:ext cx="8959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八、资产查询</a:t>
            </a:r>
            <a:endParaRPr lang="zh-CN" altLang="en-US" sz="2000" b="1" dirty="0">
              <a:solidFill>
                <a:schemeClr val="bg1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F829BCE1-B089-4929-BF92-147785F742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546037"/>
      </p:ext>
    </p:extLst>
  </p:cSld>
  <p:clrMapOvr>
    <a:masterClrMapping/>
  </p:clrMapOvr>
  <p:transition spd="slow">
    <p:checke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3FA46E9-2239-4B5C-B2EE-C5618FB7CC26}" type="slidenum">
              <a:rPr lang="zh-CN" altLang="en-US" sz="1200" smtClean="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23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204" y="379267"/>
            <a:ext cx="80149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ea"/>
              </a:rPr>
              <a:t>八、资产查询</a:t>
            </a:r>
            <a:r>
              <a:rPr lang="en-US" altLang="zh-CN" sz="1800" b="1" dirty="0">
                <a:solidFill>
                  <a:schemeClr val="bg1"/>
                </a:solidFill>
                <a:latin typeface="+mj-ea"/>
              </a:rPr>
              <a:t>——</a:t>
            </a:r>
            <a:r>
              <a:rPr lang="zh-CN" altLang="en-US" sz="1800" b="1" dirty="0">
                <a:solidFill>
                  <a:schemeClr val="bg1"/>
                </a:solidFill>
                <a:latin typeface="+mj-ea"/>
              </a:rPr>
              <a:t>公共信息查询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83A7B7-1669-427C-B713-CA46A8B07C89}"/>
              </a:ext>
            </a:extLst>
          </p:cNvPr>
          <p:cNvSpPr txBox="1"/>
          <p:nvPr/>
        </p:nvSpPr>
        <p:spPr>
          <a:xfrm>
            <a:off x="628650" y="1279211"/>
            <a:ext cx="7378811" cy="4450064"/>
          </a:xfrm>
          <a:prstGeom prst="rect">
            <a:avLst/>
          </a:prstGeom>
        </p:spPr>
        <p:txBody>
          <a:bodyPr lIns="71323" tIns="35662" rIns="71323" bIns="35662">
            <a:normAutofit/>
          </a:bodyPr>
          <a:lstStyle>
            <a:defPPr>
              <a:defRPr lang="en-US"/>
            </a:defPPr>
            <a:lvl1pPr marL="228600" indent="-228600" defTabSz="91440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Verdana" pitchFamily="34" charset="0"/>
              </a:defRPr>
            </a:lvl1pPr>
            <a:lvl2pPr marL="6858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4pPr>
            <a:lvl5pPr marL="20574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5pPr>
            <a:lvl6pPr marL="25146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6pPr>
            <a:lvl7pPr marL="29718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7pPr>
            <a:lvl8pPr marL="34290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8pPr>
            <a:lvl9pPr marL="38862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9pPr>
          </a:lstStyle>
          <a:p>
            <a:r>
              <a:rPr lang="zh-CN" altLang="en-US" dirty="0"/>
              <a:t>公共信息查询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适用情况：查询</a:t>
            </a:r>
            <a:r>
              <a:rPr lang="zh-CN" altLang="en-US" dirty="0">
                <a:solidFill>
                  <a:srgbClr val="FF0000"/>
                </a:solidFill>
              </a:rPr>
              <a:t>全校资产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的资产名称、规格、型号、厂家、购置日期</a:t>
            </a:r>
          </a:p>
          <a:p>
            <a:pPr marL="0" indent="0">
              <a:buNone/>
            </a:pPr>
            <a:r>
              <a:rPr lang="zh-CN" altLang="en-US" dirty="0"/>
              <a:t>查询权限：每一位老师</a:t>
            </a:r>
            <a:endParaRPr lang="en-US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163613B-6750-45FF-94D5-906BB468C0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76"/>
          <a:stretch/>
        </p:blipFill>
        <p:spPr>
          <a:xfrm>
            <a:off x="1" y="2841951"/>
            <a:ext cx="9144000" cy="285273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CD03881-A7AF-446A-988C-0028907C05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625673"/>
      </p:ext>
    </p:extLst>
  </p:cSld>
  <p:clrMapOvr>
    <a:masterClrMapping/>
  </p:clrMapOvr>
  <p:transition spd="slow">
    <p:checker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543452" y="1490342"/>
            <a:ext cx="8229599" cy="803105"/>
          </a:xfrm>
          <a:prstGeom prst="rect">
            <a:avLst/>
          </a:prstGeom>
        </p:spPr>
        <p:txBody>
          <a:bodyPr lIns="71323" tIns="35662" rIns="71323" bIns="3566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1600" b="1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查询页面        </a:t>
            </a:r>
            <a:endParaRPr lang="en-US" altLang="zh-CN" sz="1600" b="1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4204" y="312045"/>
            <a:ext cx="8959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九、名下资产</a:t>
            </a:r>
            <a:endParaRPr lang="zh-CN" altLang="en-US" sz="2000" b="1" dirty="0">
              <a:solidFill>
                <a:schemeClr val="bg1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9E7FE10-0ACD-4710-9E34-9E639B973A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38" y="2293447"/>
            <a:ext cx="7873820" cy="342155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61A343B-302E-4CB9-97A7-9818069898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632844"/>
      </p:ext>
    </p:extLst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975052"/>
            <a:ext cx="7886700" cy="1989667"/>
          </a:xfrm>
        </p:spPr>
        <p:txBody>
          <a:bodyPr>
            <a:normAutofit/>
          </a:bodyPr>
          <a:lstStyle/>
          <a:p>
            <a:pPr algn="ctr"/>
            <a:br>
              <a:rPr lang="en-US" altLang="zh-CN" b="1" dirty="0"/>
            </a:br>
            <a:r>
              <a:rPr lang="zh-CN" altLang="en-US" sz="3600" b="1" dirty="0"/>
              <a:t>变动申请</a:t>
            </a:r>
            <a:br>
              <a:rPr lang="zh-CN" altLang="zh-CN" dirty="0"/>
            </a:br>
            <a:endParaRPr 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B41BF77-B8FD-4550-8474-FFA182267E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093" y="1930648"/>
            <a:ext cx="576281" cy="57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8623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1044294" y="1461250"/>
            <a:ext cx="3872090" cy="675265"/>
          </a:xfrm>
          <a:prstGeom prst="rect">
            <a:avLst/>
          </a:prstGeom>
        </p:spPr>
        <p:txBody>
          <a:bodyPr lIns="71323" tIns="35662" rIns="71323" bIns="3566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2000" b="1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勾选</a:t>
            </a:r>
            <a:r>
              <a:rPr lang="en-US" altLang="zh-CN" sz="2000" b="1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—&gt;</a:t>
            </a:r>
            <a:r>
              <a:rPr lang="zh-CN" altLang="en-US" sz="2000" b="1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申请所选编号        </a:t>
            </a:r>
            <a:endParaRPr lang="en-US" altLang="zh-CN" sz="2000" b="1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4204" y="323357"/>
            <a:ext cx="8959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十、变动申请提交</a:t>
            </a:r>
            <a:endParaRPr lang="zh-CN" altLang="en-US" sz="2000" b="1" dirty="0">
              <a:solidFill>
                <a:schemeClr val="bg1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AB95EE6-85F9-4C9B-B0EA-94D17B672B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407" y="2323890"/>
            <a:ext cx="6480556" cy="339111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50DDF4D-59B4-4125-AC2D-349ABE37E1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017996"/>
      </p:ext>
    </p:extLst>
  </p:cSld>
  <p:clrMapOvr>
    <a:masterClrMapping/>
  </p:clrMapOvr>
  <p:transition spd="slow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84204" y="323920"/>
            <a:ext cx="8959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十、变动申请提交</a:t>
            </a:r>
            <a:r>
              <a:rPr lang="en-US" altLang="zh-CN" sz="1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——</a:t>
            </a:r>
            <a:r>
              <a:rPr lang="zh-CN" altLang="en-US" sz="1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部门内调拨（不跨部门调拨）流程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05A1D7F-C539-4426-A139-D929A3384E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082" y="2883011"/>
            <a:ext cx="3990975" cy="13144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638E3B4-ED7A-4659-BEB7-B4D86824046D}"/>
              </a:ext>
            </a:extLst>
          </p:cNvPr>
          <p:cNvSpPr txBox="1"/>
          <p:nvPr/>
        </p:nvSpPr>
        <p:spPr>
          <a:xfrm>
            <a:off x="479668" y="2505856"/>
            <a:ext cx="4673357" cy="377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变动申请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调拨确认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调拨确认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页面做确认</a:t>
            </a: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8A58D68-B203-4105-8F1B-ED2F570C1D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025" y="1222969"/>
            <a:ext cx="3990975" cy="449203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6B12BB7-84E0-46F1-80D1-14BE8A80EA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599226"/>
      </p:ext>
    </p:extLst>
  </p:cSld>
  <p:clrMapOvr>
    <a:masterClrMapping/>
  </p:clrMapOvr>
  <p:transition spd="slow"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84204" y="395170"/>
            <a:ext cx="8959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ea"/>
              </a:rPr>
              <a:t>十、变动申请提交</a:t>
            </a:r>
            <a:r>
              <a:rPr lang="en-US" altLang="zh-CN" sz="1800" b="1" dirty="0">
                <a:solidFill>
                  <a:schemeClr val="bg1"/>
                </a:solidFill>
                <a:latin typeface="+mj-ea"/>
              </a:rPr>
              <a:t>——</a:t>
            </a:r>
            <a:r>
              <a:rPr lang="zh-CN" altLang="en-US" sz="1800" b="1" dirty="0">
                <a:solidFill>
                  <a:schemeClr val="bg1"/>
                </a:solidFill>
                <a:latin typeface="+mj-ea"/>
              </a:rPr>
              <a:t>校内调拨（跨部门调拨）流程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5DF7E7D-25DF-4FD7-BF6A-90817CF1D9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563" y="2116520"/>
            <a:ext cx="6903779" cy="23530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01CEAB4-A7F7-4896-A5FF-9B4182A900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669809"/>
      </p:ext>
    </p:extLst>
  </p:cSld>
  <p:clrMapOvr>
    <a:masterClrMapping/>
  </p:clrMapOvr>
  <p:transition spd="slow"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84204" y="395170"/>
            <a:ext cx="8959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ea"/>
              </a:rPr>
              <a:t>十、变动申请提交</a:t>
            </a:r>
            <a:r>
              <a:rPr lang="en-US" altLang="zh-CN" sz="1800" b="1" dirty="0">
                <a:solidFill>
                  <a:schemeClr val="bg1"/>
                </a:solidFill>
                <a:latin typeface="+mj-ea"/>
              </a:rPr>
              <a:t>——</a:t>
            </a:r>
            <a:r>
              <a:rPr lang="zh-CN" altLang="en-US" sz="1800" b="1" dirty="0">
                <a:solidFill>
                  <a:schemeClr val="bg1"/>
                </a:solidFill>
                <a:latin typeface="+mj-ea"/>
              </a:rPr>
              <a:t>校内调拨申请单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2E0DD00-1C11-41FB-BA49-179762C63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77" y="1156610"/>
            <a:ext cx="3274503" cy="455839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809F9D6-01E3-4C82-A5F2-E95FD1837C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376653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ED4B1071-520A-4061-A4D8-7BDA5BCA9B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124"/>
          <a:stretch/>
        </p:blipFill>
        <p:spPr>
          <a:xfrm>
            <a:off x="4133797" y="1114288"/>
            <a:ext cx="5010203" cy="4515231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57200" y="-201881"/>
            <a:ext cx="8058150" cy="1023697"/>
          </a:xfrm>
        </p:spPr>
        <p:txBody>
          <a:bodyPr/>
          <a:lstStyle/>
          <a:p>
            <a:r>
              <a:rPr lang="zh-CN" altLang="en-US" b="1" dirty="0">
                <a:latin typeface="Lantinghei SC Demibold" charset="-122"/>
                <a:ea typeface="Lantinghei SC Demibold" charset="-122"/>
                <a:cs typeface="Lantinghei SC Demibold" charset="-122"/>
              </a:rPr>
              <a:t>一、系统登录</a:t>
            </a:r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260696" y="1281766"/>
            <a:ext cx="3421116" cy="4253266"/>
          </a:xfrm>
          <a:prstGeom prst="rect">
            <a:avLst/>
          </a:prstGeom>
        </p:spPr>
        <p:txBody>
          <a:bodyPr lIns="71323" tIns="35662" rIns="71323" bIns="35662">
            <a:normAutofit fontScale="70000" lnSpcReduction="20000"/>
          </a:bodyPr>
          <a:lstStyle>
            <a:defPPr>
              <a:defRPr lang="en-US"/>
            </a:defPPr>
            <a:lvl1pPr marL="228600" indent="-228600" defTabSz="91440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Verdana" pitchFamily="34" charset="0"/>
              </a:defRPr>
            </a:lvl1pPr>
            <a:lvl2pPr marL="6858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4pPr>
            <a:lvl5pPr marL="20574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5pPr>
            <a:lvl6pPr marL="25146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6pPr>
            <a:lvl7pPr marL="29718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7pPr>
            <a:lvl8pPr marL="34290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8pPr>
            <a:lvl9pPr marL="38862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9pPr>
          </a:lstStyle>
          <a:p>
            <a:pPr marL="0" indent="0">
              <a:buNone/>
            </a:pPr>
            <a:r>
              <a:rPr lang="zh-CN" altLang="en-US" b="0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登录方法：</a:t>
            </a:r>
            <a:endParaRPr lang="en-US" altLang="zh-CN" b="0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r>
              <a:rPr lang="zh-CN" alt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打开国有资产与实验室管理处主页（</a:t>
            </a:r>
            <a:r>
              <a:rPr lang="en-US" altLang="zh-CN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http://sbc.upc.edu.cn/</a:t>
            </a:r>
            <a:r>
              <a:rPr lang="zh-CN" alt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），点击左侧办公自动化 栏目下固定资产申报系统，登录数字石大进行申报。</a:t>
            </a:r>
            <a:endParaRPr lang="en-US" altLang="zh-CN" b="0" dirty="0">
              <a:solidFill>
                <a:schemeClr val="tx1">
                  <a:lumMod val="65000"/>
                  <a:lumOff val="35000"/>
                </a:schemeClr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r>
              <a:rPr lang="zh-CN" alt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或者，登录数字石大</a:t>
            </a:r>
            <a:r>
              <a:rPr lang="zh-CN" altLang="zh-CN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（</a:t>
            </a:r>
            <a:r>
              <a:rPr lang="en-US" altLang="zh-CN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http://i.upc.edu.cn</a:t>
            </a:r>
            <a:r>
              <a:rPr lang="zh-CN" altLang="zh-CN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）</a:t>
            </a:r>
            <a:r>
              <a:rPr lang="en-US" altLang="zh-CN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—&gt;</a:t>
            </a:r>
            <a:r>
              <a:rPr lang="zh-CN" alt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点</a:t>
            </a:r>
            <a:r>
              <a:rPr lang="zh-CN" altLang="zh-CN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击左侧“办公应用”</a:t>
            </a:r>
            <a:r>
              <a:rPr lang="en-US" altLang="zh-CN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—&gt;</a:t>
            </a:r>
            <a:r>
              <a:rPr lang="zh-CN" alt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  <a:sym typeface="Wingdings" panose="05000000000000000000" pitchFamily="2" charset="2"/>
              </a:rPr>
              <a:t>点击</a:t>
            </a:r>
            <a:r>
              <a:rPr lang="zh-CN" altLang="zh-CN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“资产申报系统”，</a:t>
            </a:r>
            <a:r>
              <a:rPr lang="en-US" altLang="zh-CN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 </a:t>
            </a:r>
            <a:r>
              <a:rPr lang="zh-CN" altLang="zh-CN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即可登录平台。</a:t>
            </a:r>
            <a:r>
              <a:rPr lang="zh-CN" alt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（注意：</a:t>
            </a:r>
            <a:r>
              <a:rPr lang="zh-CN" altLang="zh-CN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若用户首次使用，先点击上方“应用中心”，搜索资产申报系统，安装应用</a:t>
            </a:r>
            <a:r>
              <a:rPr lang="zh-CN" alt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）</a:t>
            </a:r>
            <a:endParaRPr lang="en-US" altLang="zh-CN" b="0" dirty="0">
              <a:solidFill>
                <a:schemeClr val="tx1">
                  <a:lumMod val="65000"/>
                  <a:lumOff val="35000"/>
                </a:schemeClr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 marL="0" indent="0">
              <a:buNone/>
            </a:pPr>
            <a:endParaRPr lang="en-US" altLang="zh-CN" b="0" dirty="0">
              <a:solidFill>
                <a:schemeClr val="tx1">
                  <a:lumMod val="65000"/>
                  <a:lumOff val="35000"/>
                </a:schemeClr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 marL="0" indent="0">
              <a:buNone/>
            </a:pPr>
            <a:r>
              <a:rPr lang="zh-CN" altLang="en-US" b="0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推荐浏览器：</a:t>
            </a:r>
            <a:endParaRPr lang="en-US" altLang="zh-CN" b="0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 marL="0" indent="0">
              <a:buNone/>
            </a:pPr>
            <a:r>
              <a:rPr lang="en-US" altLang="zh-CN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IE10</a:t>
            </a:r>
            <a:r>
              <a:rPr lang="zh-CN" alt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及以上版本、火狐、谷歌浏览器</a:t>
            </a:r>
            <a:endParaRPr lang="en-US" altLang="zh-CN" b="0" dirty="0">
              <a:solidFill>
                <a:schemeClr val="tx1">
                  <a:lumMod val="65000"/>
                  <a:lumOff val="35000"/>
                </a:schemeClr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 marL="0" indent="0">
              <a:buNone/>
            </a:pPr>
            <a:endParaRPr lang="en-US" altLang="zh-CN" b="0" dirty="0">
              <a:solidFill>
                <a:schemeClr val="tx1">
                  <a:lumMod val="65000"/>
                  <a:lumOff val="35000"/>
                </a:schemeClr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BCF7908-04A1-470C-AAE9-A0AD5DEAEF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50481"/>
      </p:ext>
    </p:extLst>
  </p:cSld>
  <p:clrMapOvr>
    <a:masterClrMapping/>
  </p:clrMapOvr>
  <p:transition spd="slow">
    <p:pu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84204" y="395170"/>
            <a:ext cx="8959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ea"/>
              </a:rPr>
              <a:t>十、变动申请提交</a:t>
            </a:r>
            <a:r>
              <a:rPr lang="en-US" altLang="zh-CN" sz="1800" b="1" dirty="0">
                <a:solidFill>
                  <a:schemeClr val="bg1"/>
                </a:solidFill>
                <a:latin typeface="+mj-ea"/>
              </a:rPr>
              <a:t>——</a:t>
            </a:r>
            <a:r>
              <a:rPr lang="zh-CN" altLang="en-US" sz="1800" b="1" dirty="0">
                <a:solidFill>
                  <a:schemeClr val="bg1"/>
                </a:solidFill>
                <a:latin typeface="+mj-ea"/>
              </a:rPr>
              <a:t>报废流程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57DDEB5-7C6B-414B-8F50-A9D394E035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7298E0F-FCB6-4796-8173-B91F75B97D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272" y="1703958"/>
            <a:ext cx="7323455" cy="361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992549"/>
      </p:ext>
    </p:extLst>
  </p:cSld>
  <p:clrMapOvr>
    <a:masterClrMapping/>
  </p:clrMapOvr>
  <p:transition spd="slow">
    <p:push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84204" y="395170"/>
            <a:ext cx="8959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ea"/>
              </a:rPr>
              <a:t>十、变动申请提交</a:t>
            </a:r>
            <a:r>
              <a:rPr lang="en-US" altLang="zh-CN" sz="1800" b="1" dirty="0">
                <a:solidFill>
                  <a:schemeClr val="bg1"/>
                </a:solidFill>
                <a:latin typeface="+mj-ea"/>
              </a:rPr>
              <a:t>——</a:t>
            </a:r>
            <a:r>
              <a:rPr lang="zh-CN" altLang="en-US" sz="1800" b="1" dirty="0">
                <a:solidFill>
                  <a:schemeClr val="bg1"/>
                </a:solidFill>
                <a:latin typeface="+mj-ea"/>
              </a:rPr>
              <a:t>报废申请单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FA16DC5-E2DC-4F73-9608-2299DA5C4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9554" y="1285945"/>
            <a:ext cx="3287922" cy="442905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6CEFEF9-D63E-46B7-A21E-3A660FE778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809754"/>
      </p:ext>
    </p:extLst>
  </p:cSld>
  <p:clrMapOvr>
    <a:masterClrMapping/>
  </p:clrMapOvr>
  <p:transition spd="slow">
    <p:pu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470256" y="1282344"/>
            <a:ext cx="8229599" cy="777115"/>
          </a:xfrm>
          <a:prstGeom prst="rect">
            <a:avLst/>
          </a:prstGeom>
        </p:spPr>
        <p:txBody>
          <a:bodyPr lIns="71323" tIns="35662" rIns="71323" bIns="3566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2000" b="1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变动申请单打印、审核状态查询、申请单修改        </a:t>
            </a:r>
            <a:endParaRPr lang="en-US" altLang="zh-CN" sz="2000" b="1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4204" y="323920"/>
            <a:ext cx="8959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十一、变动申请查看、修改</a:t>
            </a:r>
            <a:endParaRPr lang="zh-CN" altLang="en-US" sz="2000" b="1" dirty="0">
              <a:solidFill>
                <a:schemeClr val="bg1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61C099B-B5D6-4804-AFFC-1C323DD2F2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30" y="2071334"/>
            <a:ext cx="7717403" cy="364366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0A9B25B-6A3E-478B-ACBB-839B2B6C2D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41752"/>
      </p:ext>
    </p:extLst>
  </p:cSld>
  <p:clrMapOvr>
    <a:masterClrMapping/>
  </p:clrMapOvr>
  <p:transition spd="slow">
    <p:pu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629313" y="1180074"/>
            <a:ext cx="8229599" cy="581406"/>
          </a:xfrm>
          <a:prstGeom prst="rect">
            <a:avLst/>
          </a:prstGeom>
        </p:spPr>
        <p:txBody>
          <a:bodyPr lIns="71323" tIns="35662" rIns="71323" bIns="3566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2000" b="1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申请单修改页面        </a:t>
            </a:r>
            <a:endParaRPr lang="en-US" altLang="zh-CN" sz="2000" b="1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10725E6-421A-4E1B-BDA6-97A80CF7F7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685" y="2303264"/>
            <a:ext cx="7366167" cy="341173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D3C9ACC-3493-473C-AAEC-8788EBFB2958}"/>
              </a:ext>
            </a:extLst>
          </p:cNvPr>
          <p:cNvSpPr txBox="1"/>
          <p:nvPr/>
        </p:nvSpPr>
        <p:spPr>
          <a:xfrm>
            <a:off x="875310" y="1832730"/>
            <a:ext cx="56541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对变动单内包含的资产数据进行增减、删减修改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84204" y="323920"/>
            <a:ext cx="8959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十一、变动申请查看、修改</a:t>
            </a:r>
            <a:endParaRPr lang="zh-CN" altLang="en-US" sz="2000" b="1" dirty="0">
              <a:solidFill>
                <a:schemeClr val="bg1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5CEC6C3-5289-4D31-8BFF-07B9338059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869173"/>
      </p:ext>
    </p:extLst>
  </p:cSld>
  <p:clrMapOvr>
    <a:masterClrMapping/>
  </p:clrMapOvr>
  <p:transition spd="slow">
    <p:push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975052"/>
            <a:ext cx="7886700" cy="1989667"/>
          </a:xfrm>
        </p:spPr>
        <p:txBody>
          <a:bodyPr>
            <a:normAutofit/>
          </a:bodyPr>
          <a:lstStyle/>
          <a:p>
            <a:pPr algn="ctr"/>
            <a:br>
              <a:rPr lang="en-US" altLang="zh-CN" b="1" dirty="0"/>
            </a:br>
            <a:r>
              <a:rPr lang="en-US" altLang="zh-CN" b="1" dirty="0"/>
              <a:t>   </a:t>
            </a:r>
            <a:r>
              <a:rPr lang="zh-CN" altLang="en-US" b="1" dirty="0"/>
              <a:t>变动审核</a:t>
            </a:r>
            <a:br>
              <a:rPr lang="zh-CN" altLang="zh-CN" dirty="0"/>
            </a:br>
            <a:endParaRPr 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634E713-3283-47B6-9681-EA1EA4EA8B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093" y="1930648"/>
            <a:ext cx="576281" cy="57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1034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84204" y="395170"/>
            <a:ext cx="8959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ea"/>
              </a:rPr>
              <a:t>十二、变动审核</a:t>
            </a:r>
            <a:r>
              <a:rPr lang="en-US" altLang="zh-CN" sz="1800" b="1" dirty="0">
                <a:solidFill>
                  <a:schemeClr val="bg1"/>
                </a:solidFill>
                <a:latin typeface="+mj-ea"/>
              </a:rPr>
              <a:t>——</a:t>
            </a:r>
            <a:r>
              <a:rPr lang="zh-CN" altLang="en-US" sz="1800" b="1" dirty="0">
                <a:solidFill>
                  <a:schemeClr val="bg1"/>
                </a:solidFill>
                <a:latin typeface="+mj-ea"/>
              </a:rPr>
              <a:t>变动审核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E34D314-5B47-4AD6-9D87-1A426E0DA5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112" y="1295876"/>
            <a:ext cx="4300220" cy="40762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A2E1494B-B36E-49AC-B2AF-59AC81650923}"/>
              </a:ext>
            </a:extLst>
          </p:cNvPr>
          <p:cNvGrpSpPr/>
          <p:nvPr/>
        </p:nvGrpSpPr>
        <p:grpSpPr>
          <a:xfrm>
            <a:off x="534721" y="1206983"/>
            <a:ext cx="3958452" cy="4577150"/>
            <a:chOff x="613548" y="1461015"/>
            <a:chExt cx="3958452" cy="457715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1F91F2C-B99F-4CDE-8364-245907200962}"/>
                </a:ext>
              </a:extLst>
            </p:cNvPr>
            <p:cNvSpPr txBox="1"/>
            <p:nvPr/>
          </p:nvSpPr>
          <p:spPr>
            <a:xfrm>
              <a:off x="613548" y="1461015"/>
              <a:ext cx="3958452" cy="4577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变动审核页面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：变动审核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变动审核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变动审核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审核进度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：院系资产管理员能看到的资产，都是进度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0/2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；进度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1/2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的时候，国有资产管理科做审核。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修改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：可退回让申请人修改，或者变动审核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变动审核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未审申请维护 页面做修改。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详单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：查看同一批变动申请内的资产明细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退回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：将有误的变动申请退回给申请人修改。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撤销变动申请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：可以直接撤销（相当于删除）录入有误的变动申请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审核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：勾选需要审核的资产      点击“审核所选编号”；审核者本人不会再在当前页面看到，本人审核通过的变动申请 。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dirty="0"/>
            </a:p>
          </p:txBody>
        </p:sp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id="{2131A807-FF1B-410C-AD6C-BDBF11AA22AF}"/>
                </a:ext>
              </a:extLst>
            </p:cNvPr>
            <p:cNvCxnSpPr/>
            <p:nvPr/>
          </p:nvCxnSpPr>
          <p:spPr>
            <a:xfrm>
              <a:off x="2869324" y="4901786"/>
              <a:ext cx="254547" cy="0"/>
            </a:xfrm>
            <a:prstGeom prst="straightConnector1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B50AEA07-B0F5-4F7F-8D02-1372D679E6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076760"/>
      </p:ext>
    </p:extLst>
  </p:cSld>
  <p:clrMapOvr>
    <a:masterClrMapping/>
  </p:clrMapOvr>
  <p:transition spd="slow">
    <p:push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84204" y="395170"/>
            <a:ext cx="8959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ea"/>
              </a:rPr>
              <a:t>十二、变动审核</a:t>
            </a:r>
            <a:r>
              <a:rPr lang="en-US" altLang="zh-CN" sz="1800" b="1" dirty="0">
                <a:solidFill>
                  <a:schemeClr val="bg1"/>
                </a:solidFill>
                <a:latin typeface="+mj-ea"/>
              </a:rPr>
              <a:t>——</a:t>
            </a:r>
            <a:r>
              <a:rPr lang="zh-CN" altLang="en-US" sz="1800" b="1" dirty="0">
                <a:solidFill>
                  <a:schemeClr val="bg1"/>
                </a:solidFill>
                <a:latin typeface="+mj-ea"/>
              </a:rPr>
              <a:t>变动审批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D3C9ACC-3493-473C-AAEC-8788EBFB2958}"/>
              </a:ext>
            </a:extLst>
          </p:cNvPr>
          <p:cNvSpPr txBox="1"/>
          <p:nvPr/>
        </p:nvSpPr>
        <p:spPr>
          <a:xfrm>
            <a:off x="335281" y="1411636"/>
            <a:ext cx="4408832" cy="1991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/>
              <a:t>需要审批的业务</a:t>
            </a:r>
            <a:r>
              <a:rPr lang="zh-CN" altLang="en-US" dirty="0"/>
              <a:t>：报废、报失、退库、校外调拨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b="1" dirty="0"/>
              <a:t>审批权限</a:t>
            </a:r>
            <a:r>
              <a:rPr lang="zh-CN" altLang="en-US" dirty="0"/>
              <a:t>：设备管理科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通过“变动审核</a:t>
            </a:r>
            <a:r>
              <a:rPr lang="en-US" altLang="zh-CN" dirty="0"/>
              <a:t>(</a:t>
            </a:r>
            <a:r>
              <a:rPr lang="zh-CN" altLang="en-US" dirty="0"/>
              <a:t>初审</a:t>
            </a:r>
            <a:r>
              <a:rPr lang="en-US" altLang="zh-CN" dirty="0"/>
              <a:t>)      </a:t>
            </a:r>
            <a:r>
              <a:rPr lang="zh-CN" altLang="en-US" dirty="0"/>
              <a:t>变动审批     变动审核</a:t>
            </a:r>
            <a:r>
              <a:rPr lang="en-US" altLang="zh-CN" dirty="0"/>
              <a:t>(</a:t>
            </a:r>
            <a:r>
              <a:rPr lang="zh-CN" altLang="en-US" dirty="0"/>
              <a:t>复审</a:t>
            </a:r>
            <a:r>
              <a:rPr lang="en-US" altLang="zh-CN" dirty="0"/>
              <a:t>)</a:t>
            </a:r>
            <a:r>
              <a:rPr lang="zh-CN" altLang="en-US" dirty="0"/>
              <a:t> ”的变动资产，在</a:t>
            </a:r>
            <a:r>
              <a:rPr lang="en-US" altLang="zh-CN" dirty="0"/>
              <a:t>【</a:t>
            </a:r>
            <a:r>
              <a:rPr lang="zh-CN" altLang="en-US" dirty="0"/>
              <a:t>资产查询</a:t>
            </a:r>
            <a:r>
              <a:rPr lang="en-US" altLang="zh-CN" dirty="0"/>
              <a:t>-</a:t>
            </a:r>
            <a:r>
              <a:rPr lang="zh-CN" altLang="en-US" dirty="0"/>
              <a:t>变动资产</a:t>
            </a:r>
            <a:r>
              <a:rPr lang="en-US" altLang="zh-CN" dirty="0"/>
              <a:t>】</a:t>
            </a:r>
            <a:r>
              <a:rPr lang="zh-CN" altLang="en-US" dirty="0"/>
              <a:t>模块下能被查询到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 </a:t>
            </a:r>
            <a:endParaRPr lang="en-US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E34D314-5B47-4AD6-9D87-1A426E0DA5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112" y="1453529"/>
            <a:ext cx="4300220" cy="40762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7D9A758-B65F-472F-8BF8-93041A7DB8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CDB38146-3D31-4071-98DD-D940AE7FD1E2}"/>
              </a:ext>
            </a:extLst>
          </p:cNvPr>
          <p:cNvCxnSpPr/>
          <p:nvPr/>
        </p:nvCxnSpPr>
        <p:spPr>
          <a:xfrm>
            <a:off x="2132129" y="2288602"/>
            <a:ext cx="254547" cy="0"/>
          </a:xfrm>
          <a:prstGeom prst="straightConnector1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A4CDC2B7-12C0-4165-A729-F23CAB54179F}"/>
              </a:ext>
            </a:extLst>
          </p:cNvPr>
          <p:cNvCxnSpPr/>
          <p:nvPr/>
        </p:nvCxnSpPr>
        <p:spPr>
          <a:xfrm>
            <a:off x="3083105" y="2288602"/>
            <a:ext cx="254547" cy="0"/>
          </a:xfrm>
          <a:prstGeom prst="straightConnector1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3949370"/>
      </p:ext>
    </p:extLst>
  </p:cSld>
  <p:clrMapOvr>
    <a:masterClrMapping/>
  </p:clrMapOvr>
  <p:transition spd="slow">
    <p:push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975052"/>
            <a:ext cx="7886700" cy="1989667"/>
          </a:xfrm>
        </p:spPr>
        <p:txBody>
          <a:bodyPr>
            <a:normAutofit/>
          </a:bodyPr>
          <a:lstStyle/>
          <a:p>
            <a:pPr algn="ctr"/>
            <a:br>
              <a:rPr lang="en-US" altLang="zh-CN" b="1" dirty="0"/>
            </a:br>
            <a:r>
              <a:rPr lang="zh-CN" altLang="en-US" sz="3600" b="1" dirty="0"/>
              <a:t>资产盘查</a:t>
            </a:r>
            <a:br>
              <a:rPr lang="zh-CN" altLang="zh-CN" dirty="0"/>
            </a:br>
            <a:endParaRPr 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634E713-3283-47B6-9681-EA1EA4EA8B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093" y="1930648"/>
            <a:ext cx="576281" cy="57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8224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427513" y="1512583"/>
            <a:ext cx="8229599" cy="3930318"/>
          </a:xfrm>
          <a:prstGeom prst="rect">
            <a:avLst/>
          </a:prstGeom>
        </p:spPr>
        <p:txBody>
          <a:bodyPr lIns="71323" tIns="35662" rIns="71323" bIns="3566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1600" b="1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资产盘查</a:t>
            </a:r>
            <a:endParaRPr lang="en-US" altLang="zh-CN" sz="1600" b="1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4204" y="312045"/>
            <a:ext cx="8959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十三、资产盘查</a:t>
            </a:r>
            <a:r>
              <a:rPr lang="en-US" altLang="zh-CN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——</a:t>
            </a:r>
            <a:r>
              <a:rPr lang="zh-CN" altLang="en-US" sz="1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待盘查的资产 和 盘查结果保存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C07AFA0-7E5C-4217-91C4-0AC5CF7A9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888" y="2417944"/>
            <a:ext cx="8170224" cy="329705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C27FEA1-B877-457D-9F97-3035EA9B29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307825"/>
      </p:ext>
    </p:extLst>
  </p:cSld>
  <p:clrMapOvr>
    <a:masterClrMapping/>
  </p:clrMapOvr>
  <p:transition spd="slow">
    <p:push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3FA46E9-2239-4B5C-B2EE-C5618FB7CC26}" type="slidenum">
              <a:rPr lang="zh-CN" altLang="en-US" sz="1200" smtClean="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39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204" y="319892"/>
            <a:ext cx="80149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十三、资产盘查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83A7B7-1669-427C-B713-CA46A8B07C89}"/>
              </a:ext>
            </a:extLst>
          </p:cNvPr>
          <p:cNvSpPr txBox="1"/>
          <p:nvPr/>
        </p:nvSpPr>
        <p:spPr>
          <a:xfrm>
            <a:off x="664276" y="2157574"/>
            <a:ext cx="7719191" cy="4450064"/>
          </a:xfrm>
          <a:prstGeom prst="rect">
            <a:avLst/>
          </a:prstGeom>
        </p:spPr>
        <p:txBody>
          <a:bodyPr lIns="71323" tIns="35662" rIns="71323" bIns="35662">
            <a:normAutofit/>
          </a:bodyPr>
          <a:lstStyle>
            <a:defPPr>
              <a:defRPr lang="en-US"/>
            </a:defPPr>
            <a:lvl1pPr marL="228600" indent="-228600" defTabSz="91440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Verdana" pitchFamily="34" charset="0"/>
              </a:defRPr>
            </a:lvl1pPr>
            <a:lvl2pPr marL="6858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4pPr>
            <a:lvl5pPr marL="20574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5pPr>
            <a:lvl6pPr marL="25146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6pPr>
            <a:lvl7pPr marL="29718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7pPr>
            <a:lvl8pPr marL="34290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8pPr>
            <a:lvl9pPr marL="38862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资产管理员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：所管辖范围待盘查资产。可修改 盘查结果、领用单位号（单位权限范围内）、领用人、人员编号、存放地名称、盘查备注、存放地编号、存放地经纬度；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非资产管理员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：本人名下待盘查资产。可修改 盘查结果、存放地名称、盘查备注、存放地编号、存放地经纬度；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必填项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：盘查结果、领用单位号、领用人、人员编号、存放地名称（具体到楼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楼层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房间号）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填写必填项后，勾选中数据行，点击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【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保存所选编号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】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，即完成</a:t>
            </a:r>
            <a:r>
              <a:rPr lang="zh-CN" altLang="en-US" sz="1400" b="1" dirty="0">
                <a:solidFill>
                  <a:srgbClr val="A63133"/>
                </a:solidFill>
              </a:rPr>
              <a:t>盘查结果保存</a:t>
            </a:r>
            <a:endParaRPr lang="en-US" altLang="zh-CN" sz="1400" b="1" dirty="0">
              <a:solidFill>
                <a:srgbClr val="A63133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保存的盘查结果，在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【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已盘查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】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页面能被查询到，并再次修改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/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C7AF6FA-DE5D-49E3-8D2C-6E5254EB4C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458220"/>
      </p:ext>
    </p:extLst>
  </p:cSld>
  <p:clrMapOvr>
    <a:masterClrMapping/>
  </p:clrMapOvr>
  <p:transition spd="slow">
    <p:check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4998" y="1512096"/>
            <a:ext cx="7886700" cy="1989667"/>
          </a:xfrm>
        </p:spPr>
        <p:txBody>
          <a:bodyPr>
            <a:normAutofit fontScale="90000"/>
          </a:bodyPr>
          <a:lstStyle/>
          <a:p>
            <a:pPr algn="ctr"/>
            <a:br>
              <a:rPr lang="en-US" altLang="zh-CN" b="1" dirty="0"/>
            </a:br>
            <a:r>
              <a:rPr lang="zh-CN" altLang="en-US" b="1" dirty="0"/>
              <a:t>新增资产</a:t>
            </a:r>
            <a:br>
              <a:rPr lang="en-US" altLang="zh-CN" dirty="0">
                <a:latin typeface="微软雅黑" pitchFamily="34" charset="-122"/>
                <a:ea typeface="微软雅黑" pitchFamily="34" charset="-122"/>
              </a:rPr>
            </a:br>
            <a:br>
              <a:rPr lang="zh-CN" altLang="zh-CN" dirty="0"/>
            </a:br>
            <a:endParaRPr 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8628234-9078-4CA9-9E6B-91D3A27DED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093" y="1930648"/>
            <a:ext cx="576281" cy="57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314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3FA46E9-2239-4B5C-B2EE-C5618FB7CC26}" type="slidenum">
              <a:rPr lang="zh-CN" altLang="en-US" sz="1200" smtClean="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40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83A7B7-1669-427C-B713-CA46A8B07C89}"/>
              </a:ext>
            </a:extLst>
          </p:cNvPr>
          <p:cNvSpPr txBox="1"/>
          <p:nvPr/>
        </p:nvSpPr>
        <p:spPr>
          <a:xfrm>
            <a:off x="901783" y="2050697"/>
            <a:ext cx="7886700" cy="2948815"/>
          </a:xfrm>
          <a:prstGeom prst="rect">
            <a:avLst/>
          </a:prstGeom>
        </p:spPr>
        <p:txBody>
          <a:bodyPr lIns="71323" tIns="35662" rIns="71323" bIns="35662">
            <a:normAutofit/>
          </a:bodyPr>
          <a:lstStyle>
            <a:defPPr>
              <a:defRPr lang="en-US"/>
            </a:defPPr>
            <a:lvl1pPr marL="228600" indent="-228600" defTabSz="91440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Verdana" pitchFamily="34" charset="0"/>
              </a:defRPr>
            </a:lvl1pPr>
            <a:lvl2pPr marL="6858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4pPr>
            <a:lvl5pPr marL="20574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5pPr>
            <a:lvl6pPr marL="25146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6pPr>
            <a:lvl7pPr marL="29718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7pPr>
            <a:lvl8pPr marL="34290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8pPr>
            <a:lvl9pPr marL="38862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9pPr>
          </a:lstStyle>
          <a:p>
            <a:r>
              <a:rPr lang="zh-CN" altLang="en-US" b="1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盘查结果</a:t>
            </a:r>
            <a:r>
              <a:rPr lang="zh-CN" altLang="en-US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：</a:t>
            </a:r>
            <a:endParaRPr lang="en-US" altLang="zh-CN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 marL="0" indent="0">
              <a:buNone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0.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正常    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没有其他异常情况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5.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单位不符 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实际领用单位与系统账不符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6.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闲置    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本人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本单位不需要使用了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7.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丢失    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盘亏，资产有账无实物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A.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重复入账  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一个实物对应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个以上系统账盘查结果保存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84204" y="319892"/>
            <a:ext cx="80149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十三、资产盘查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8F1DFBE-D989-4F51-90A5-CEA9D74E42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623117"/>
      </p:ext>
    </p:extLst>
  </p:cSld>
  <p:clrMapOvr>
    <a:masterClrMapping/>
  </p:clrMapOvr>
  <p:transition spd="slow">
    <p:checker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454386" y="1476957"/>
            <a:ext cx="8229599" cy="3930318"/>
          </a:xfrm>
          <a:prstGeom prst="rect">
            <a:avLst/>
          </a:prstGeom>
        </p:spPr>
        <p:txBody>
          <a:bodyPr lIns="71323" tIns="35662" rIns="71323" bIns="3566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1600" b="1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已盘查页面</a:t>
            </a:r>
            <a:endParaRPr lang="en-US" altLang="zh-CN" sz="1600" b="1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4204" y="323920"/>
            <a:ext cx="8959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十三、资产盘查</a:t>
            </a:r>
            <a:r>
              <a:rPr lang="en-US" altLang="zh-CN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——</a:t>
            </a:r>
            <a:r>
              <a:rPr lang="zh-CN" altLang="en-US" sz="1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对已盘查的结果进行修正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00ED568-49FF-418B-838D-5F2F4FC349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321" y="2376446"/>
            <a:ext cx="8407730" cy="328063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EA4D909-0A5D-4729-A5FA-6B2EFD859C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980504"/>
      </p:ext>
    </p:extLst>
  </p:cSld>
  <p:clrMapOvr>
    <a:masterClrMapping/>
  </p:clrMapOvr>
  <p:transition spd="slow">
    <p:push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3FA46E9-2239-4B5C-B2EE-C5618FB7CC26}" type="slidenum">
              <a:rPr lang="zh-CN" altLang="en-US" sz="1200" smtClean="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42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204" y="319892"/>
            <a:ext cx="80149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十三、资产盘查</a:t>
            </a:r>
            <a:r>
              <a:rPr lang="en-US" altLang="zh-CN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——</a:t>
            </a:r>
            <a:r>
              <a:rPr lang="zh-CN" altLang="en-US" sz="1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已盘查资产表打印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83A7B7-1669-427C-B713-CA46A8B07C89}"/>
              </a:ext>
            </a:extLst>
          </p:cNvPr>
          <p:cNvSpPr txBox="1"/>
          <p:nvPr/>
        </p:nvSpPr>
        <p:spPr>
          <a:xfrm>
            <a:off x="332066" y="1526193"/>
            <a:ext cx="7719191" cy="4450064"/>
          </a:xfrm>
          <a:prstGeom prst="rect">
            <a:avLst/>
          </a:prstGeom>
        </p:spPr>
        <p:txBody>
          <a:bodyPr lIns="71323" tIns="35662" rIns="71323" bIns="35662">
            <a:normAutofit/>
          </a:bodyPr>
          <a:lstStyle>
            <a:defPPr>
              <a:defRPr lang="en-US"/>
            </a:defPPr>
            <a:lvl1pPr marL="228600" indent="-228600" defTabSz="91440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Verdana" pitchFamily="34" charset="0"/>
              </a:defRPr>
            </a:lvl1pPr>
            <a:lvl2pPr marL="6858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4pPr>
            <a:lvl5pPr marL="20574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5pPr>
            <a:lvl6pPr marL="25146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6pPr>
            <a:lvl7pPr marL="29718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7pPr>
            <a:lvl8pPr marL="34290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8pPr>
            <a:lvl9pPr marL="38862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9pPr>
          </a:lstStyle>
          <a:p>
            <a:r>
              <a:rPr lang="zh-CN" altLang="en-US" dirty="0">
                <a:solidFill>
                  <a:srgbClr val="4A7B3B"/>
                </a:solidFill>
              </a:rPr>
              <a:t>待盘查的资产盘查完毕后，在</a:t>
            </a:r>
            <a:r>
              <a:rPr lang="en-US" altLang="zh-CN" dirty="0">
                <a:solidFill>
                  <a:srgbClr val="4A7B3B"/>
                </a:solidFill>
              </a:rPr>
              <a:t>【</a:t>
            </a:r>
            <a:r>
              <a:rPr lang="zh-CN" altLang="en-US" dirty="0">
                <a:solidFill>
                  <a:srgbClr val="4A7B3B"/>
                </a:solidFill>
              </a:rPr>
              <a:t>打印已盘查资产表</a:t>
            </a:r>
            <a:r>
              <a:rPr lang="en-US" altLang="zh-CN" dirty="0">
                <a:solidFill>
                  <a:srgbClr val="4A7B3B"/>
                </a:solidFill>
              </a:rPr>
              <a:t>】</a:t>
            </a:r>
            <a:r>
              <a:rPr lang="zh-CN" altLang="en-US" dirty="0">
                <a:solidFill>
                  <a:srgbClr val="4A7B3B"/>
                </a:solidFill>
              </a:rPr>
              <a:t>页面打印资产表确认签字</a:t>
            </a:r>
            <a:endParaRPr lang="en-US" altLang="zh-CN" dirty="0">
              <a:solidFill>
                <a:srgbClr val="4A7B3B"/>
              </a:solidFill>
            </a:endParaRPr>
          </a:p>
          <a:p>
            <a:endParaRPr lang="en-US" altLang="zh-CN" dirty="0">
              <a:solidFill>
                <a:srgbClr val="4A7B3B"/>
              </a:solidFill>
            </a:endParaRPr>
          </a:p>
          <a:p>
            <a:endParaRPr lang="zh-CN" altLang="en-US" dirty="0">
              <a:solidFill>
                <a:srgbClr val="4A7B3B"/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5E011F2-0F64-4016-955B-F3E36A0F8D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29" y="2330108"/>
            <a:ext cx="8193974" cy="338489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5D5B86C-8ED7-4170-94D7-B3779C5FBA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047578"/>
      </p:ext>
    </p:extLst>
  </p:cSld>
  <p:clrMapOvr>
    <a:masterClrMapping/>
  </p:clrMapOvr>
  <p:transition spd="slow">
    <p:checker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3FA46E9-2239-4B5C-B2EE-C5618FB7CC26}" type="slidenum">
              <a:rPr lang="zh-CN" altLang="en-US" sz="1200" smtClean="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43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204" y="308017"/>
            <a:ext cx="80149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十三、资产盘查</a:t>
            </a:r>
            <a:r>
              <a:rPr lang="en-US" altLang="zh-CN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——</a:t>
            </a:r>
            <a:r>
              <a:rPr lang="zh-CN" altLang="en-US" sz="1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已盘查资产表打印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83A7B7-1669-427C-B713-CA46A8B07C89}"/>
              </a:ext>
            </a:extLst>
          </p:cNvPr>
          <p:cNvSpPr txBox="1"/>
          <p:nvPr/>
        </p:nvSpPr>
        <p:spPr>
          <a:xfrm>
            <a:off x="479929" y="1497430"/>
            <a:ext cx="8129681" cy="1310020"/>
          </a:xfrm>
          <a:prstGeom prst="rect">
            <a:avLst/>
          </a:prstGeom>
        </p:spPr>
        <p:txBody>
          <a:bodyPr lIns="71323" tIns="35662" rIns="71323" bIns="35662">
            <a:normAutofit/>
          </a:bodyPr>
          <a:lstStyle>
            <a:defPPr>
              <a:defRPr lang="en-US"/>
            </a:defPPr>
            <a:lvl1pPr marL="228600" indent="-228600" defTabSz="91440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Verdana" pitchFamily="34" charset="0"/>
              </a:defRPr>
            </a:lvl1pPr>
            <a:lvl2pPr marL="6858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4pPr>
            <a:lvl5pPr marL="20574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5pPr>
            <a:lvl6pPr marL="25146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6pPr>
            <a:lvl7pPr marL="29718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7pPr>
            <a:lvl8pPr marL="34290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8pPr>
            <a:lvl9pPr marL="38862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A7B3B"/>
                </a:solidFill>
              </a:rPr>
              <a:t>选定查询条件后查询，如果选择管辖范围内，或名下所有资产，不需要修改任何查询条件，直接点击确定</a:t>
            </a:r>
            <a:endParaRPr lang="en-US" altLang="zh-CN" dirty="0">
              <a:solidFill>
                <a:srgbClr val="4A7B3B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跳转的报表预览页面，可以直接打印，也可以导出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excel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或者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pdf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文件后再打印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dirty="0"/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B9BF671-9596-42B7-831C-43041F9C04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8744"/>
            <a:ext cx="9144000" cy="258470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9CA5299-6A16-43A3-9E2F-FAC124D91A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90292"/>
      </p:ext>
    </p:extLst>
  </p:cSld>
  <p:clrMapOvr>
    <a:masterClrMapping/>
  </p:clrMapOvr>
  <p:transition spd="slow">
    <p:checker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3FA46E9-2239-4B5C-B2EE-C5618FB7CC26}" type="slidenum">
              <a:rPr lang="zh-CN" altLang="en-US" sz="1200" smtClean="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44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204" y="308017"/>
            <a:ext cx="80149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十三、资产盘查</a:t>
            </a:r>
            <a:r>
              <a:rPr lang="en-US" altLang="zh-CN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——</a:t>
            </a:r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盘查</a:t>
            </a:r>
            <a:r>
              <a:rPr lang="en-US" altLang="zh-CN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QQ</a:t>
            </a:r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群</a:t>
            </a:r>
            <a:endParaRPr lang="zh-CN" altLang="en-US" sz="1800" b="1" dirty="0">
              <a:solidFill>
                <a:schemeClr val="bg1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9CA5299-6A16-43A3-9E2F-FAC124D91A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41B3275-130D-4AF5-AC86-1B065E6E41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595" y="1220793"/>
            <a:ext cx="3397305" cy="422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434594"/>
      </p:ext>
    </p:extLst>
  </p:cSld>
  <p:clrMapOvr>
    <a:masterClrMapping/>
  </p:clrMapOvr>
  <p:transition spd="slow">
    <p:checker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2242" y="2073139"/>
            <a:ext cx="2984750" cy="1822689"/>
          </a:xfrm>
        </p:spPr>
        <p:txBody>
          <a:bodyPr/>
          <a:lstStyle/>
          <a:p>
            <a:r>
              <a:rPr lang="zh-CN" altLang="en-US" sz="4000" b="1" dirty="0">
                <a:solidFill>
                  <a:srgbClr val="4A7B3B"/>
                </a:solidFill>
                <a:latin typeface="微软雅黑" pitchFamily="34" charset="-122"/>
                <a:ea typeface="微软雅黑" pitchFamily="34" charset="-122"/>
              </a:rPr>
              <a:t>感谢聆听！</a:t>
            </a:r>
            <a:br>
              <a:rPr lang="en-US" sz="4000" b="1" dirty="0">
                <a:solidFill>
                  <a:srgbClr val="4A7B3B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4000" b="1" dirty="0">
                <a:solidFill>
                  <a:srgbClr val="4A7B3B"/>
                </a:solidFill>
                <a:latin typeface="微软雅黑" pitchFamily="34" charset="-122"/>
                <a:ea typeface="微软雅黑" pitchFamily="34" charset="-122"/>
              </a:rPr>
              <a:t>Thanks</a:t>
            </a:r>
            <a:r>
              <a:rPr lang="zh-CN" altLang="en-US" sz="4000" b="1" dirty="0">
                <a:solidFill>
                  <a:srgbClr val="4A7B3B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sz="4000" b="1" dirty="0">
              <a:solidFill>
                <a:srgbClr val="4A7B3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64670" y="2259164"/>
            <a:ext cx="4861461" cy="1822688"/>
          </a:xfrm>
        </p:spPr>
        <p:txBody>
          <a:bodyPr>
            <a:noAutofit/>
          </a:bodyPr>
          <a:lstStyle/>
          <a:p>
            <a:r>
              <a:rPr lang="zh-CN" altLang="en-US" sz="1800" b="1" dirty="0">
                <a:latin typeface="Lantinghei SC Demibold" charset="-122"/>
                <a:ea typeface="Lantinghei SC Demibold" charset="-122"/>
                <a:cs typeface="Lantinghei SC Demibold" charset="-122"/>
              </a:rPr>
              <a:t>北京化工大学（北化软件）愿意贵校资产管理信息化建设服务</a:t>
            </a:r>
            <a:r>
              <a:rPr lang="en-US" altLang="zh-CN" sz="1800" b="1" dirty="0">
                <a:latin typeface="Lantinghei SC Demibold" charset="-122"/>
                <a:ea typeface="Lantinghei SC Demibold" charset="-122"/>
                <a:cs typeface="Lantinghei SC Demibold" charset="-122"/>
              </a:rPr>
              <a:t>,</a:t>
            </a:r>
            <a:r>
              <a:rPr lang="zh-CN" altLang="en-US" sz="1800" b="1" dirty="0">
                <a:latin typeface="Lantinghei SC Demibold" charset="-122"/>
                <a:ea typeface="Lantinghei SC Demibold" charset="-122"/>
                <a:cs typeface="Lantinghei SC Demibold" charset="-122"/>
              </a:rPr>
              <a:t> 相互交流学习，提高资产管理专业化水平。</a:t>
            </a:r>
            <a:endParaRPr lang="en-US" altLang="zh-CN" sz="1800" b="1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endParaRPr lang="en-US" altLang="zh-CN" sz="1800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sp>
        <p:nvSpPr>
          <p:cNvPr id="9" name="Text Placeholder 2">
            <a:hlinkClick r:id="rId2" tooltip="Learn More"/>
          </p:cNvPr>
          <p:cNvSpPr txBox="1">
            <a:spLocks/>
          </p:cNvSpPr>
          <p:nvPr/>
        </p:nvSpPr>
        <p:spPr>
          <a:xfrm>
            <a:off x="6595401" y="4882457"/>
            <a:ext cx="2548599" cy="776143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4A7B3B"/>
                </a:solidFill>
              </a:rPr>
              <a:t>Copyright© </a:t>
            </a:r>
            <a:r>
              <a:rPr lang="zh-CN" altLang="en-US" sz="1400" dirty="0">
                <a:solidFill>
                  <a:srgbClr val="4A7B3B"/>
                </a:solidFill>
              </a:rPr>
              <a:t>北京化工大学</a:t>
            </a:r>
            <a:r>
              <a:rPr lang="en-US" sz="1400" dirty="0">
                <a:solidFill>
                  <a:srgbClr val="4A7B3B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9053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3FA46E9-2239-4B5C-B2EE-C5618FB7CC26}" type="slidenum">
              <a:rPr lang="zh-CN" altLang="en-US" sz="1200" smtClean="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204" y="335795"/>
            <a:ext cx="80149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二、固定资产申报流程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FDC8391-00D0-41DC-AB41-36F9810DD8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EDC2079-7338-43C7-A6DA-1D66E52BAB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845" y="2192488"/>
            <a:ext cx="5517358" cy="217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717623"/>
      </p:ext>
    </p:extLst>
  </p:cSld>
  <p:clrMapOvr>
    <a:masterClrMapping/>
  </p:clrMapOvr>
  <p:transition spd="slow">
    <p:check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3FA46E9-2239-4B5C-B2EE-C5618FB7CC26}" type="slidenum">
              <a:rPr lang="zh-CN" altLang="en-US" sz="1200" smtClean="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750" y="1320053"/>
            <a:ext cx="81927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明确资产名称、单价、数量</a:t>
            </a:r>
            <a:endParaRPr lang="en-US" altLang="zh-CN" sz="2000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defRPr/>
            </a:pPr>
            <a:endParaRPr lang="en-US" altLang="zh-CN" sz="2000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defRPr/>
            </a:pPr>
            <a:endParaRPr lang="en-US" altLang="zh-CN" sz="2000" b="1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A793325-2FC6-40AE-A37E-3F1D14930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2124" y="1942732"/>
            <a:ext cx="6528021" cy="350636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4204" y="312045"/>
            <a:ext cx="80149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三、资产登记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8F8F95F-E39F-4B64-9635-D443A23D54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483201"/>
      </p:ext>
    </p:extLst>
  </p:cSld>
  <p:clrMapOvr>
    <a:masterClrMapping/>
  </p:clrMapOvr>
  <p:transition spd="slow">
    <p:check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3FA46E9-2239-4B5C-B2EE-C5618FB7CC26}" type="slidenum">
              <a:rPr lang="zh-CN" altLang="en-US" sz="1200" smtClean="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7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83A7B7-1669-427C-B713-CA46A8B07C89}"/>
              </a:ext>
            </a:extLst>
          </p:cNvPr>
          <p:cNvSpPr txBox="1"/>
          <p:nvPr/>
        </p:nvSpPr>
        <p:spPr>
          <a:xfrm>
            <a:off x="628650" y="1585570"/>
            <a:ext cx="7886700" cy="3568321"/>
          </a:xfrm>
          <a:prstGeom prst="rect">
            <a:avLst/>
          </a:prstGeom>
        </p:spPr>
        <p:txBody>
          <a:bodyPr lIns="71323" tIns="35662" rIns="71323" bIns="35662">
            <a:normAutofit/>
          </a:bodyPr>
          <a:lstStyle>
            <a:defPPr>
              <a:defRPr lang="en-US"/>
            </a:defPPr>
            <a:lvl1pPr marL="228600" indent="-228600" defTabSz="91440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Verdana" pitchFamily="34" charset="0"/>
              </a:defRPr>
            </a:lvl1pPr>
            <a:lvl2pPr marL="6858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4pPr>
            <a:lvl5pPr marL="20574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5pPr>
            <a:lvl6pPr marL="25146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6pPr>
            <a:lvl7pPr marL="29718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7pPr>
            <a:lvl8pPr marL="34290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8pPr>
            <a:lvl9pPr marL="38862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A63133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*必填项</a:t>
            </a:r>
            <a:endParaRPr lang="en-US" altLang="zh-CN" dirty="0">
              <a:solidFill>
                <a:srgbClr val="A63133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Lantinghei SC Demibold" charset="-122"/>
                <a:ea typeface="Lantinghei SC Demibold" charset="-122"/>
                <a:cs typeface="Lantinghei SC Demibold" charset="-122"/>
              </a:rPr>
              <a:t>资产名称</a:t>
            </a:r>
            <a:r>
              <a:rPr lang="zh-CN" altLang="en-US" dirty="0">
                <a:latin typeface="Lantinghei SC Demibold" charset="-122"/>
                <a:ea typeface="Lantinghei SC Demibold" charset="-122"/>
                <a:cs typeface="Lantinghei SC Demibold" charset="-122"/>
              </a:rPr>
              <a:t>：合同上的名称 或 发票上名称</a:t>
            </a:r>
            <a:endParaRPr lang="en-US" altLang="zh-CN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Lantinghei SC Demibold" charset="-122"/>
                <a:ea typeface="Lantinghei SC Demibold" charset="-122"/>
                <a:cs typeface="Lantinghei SC Demibold" charset="-122"/>
              </a:rPr>
              <a:t>数量</a:t>
            </a:r>
            <a:r>
              <a:rPr lang="zh-CN" altLang="en-US" dirty="0">
                <a:latin typeface="Lantinghei SC Demibold" charset="-122"/>
                <a:ea typeface="Lantinghei SC Demibold" charset="-122"/>
                <a:cs typeface="Lantinghei SC Demibold" charset="-122"/>
              </a:rPr>
              <a:t>：若填报多台相同设备，则在“数量”栏填写相应台套数，可以多台</a:t>
            </a:r>
            <a:endParaRPr lang="en-US" altLang="zh-CN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Lantinghei SC Demibold" charset="-122"/>
                <a:ea typeface="Lantinghei SC Demibold" charset="-122"/>
                <a:cs typeface="Lantinghei SC Demibold" charset="-122"/>
              </a:rPr>
              <a:t>单价</a:t>
            </a:r>
            <a:r>
              <a:rPr lang="zh-CN" altLang="en-US" dirty="0">
                <a:latin typeface="Lantinghei SC Demibold" charset="-122"/>
                <a:ea typeface="Lantinghei SC Demibold" charset="-122"/>
                <a:cs typeface="Lantinghei SC Demibold" charset="-122"/>
              </a:rPr>
              <a:t>：设备单价应在 </a:t>
            </a:r>
            <a:r>
              <a:rPr lang="en-US" altLang="zh-CN" dirty="0">
                <a:latin typeface="Lantinghei SC Demibold" charset="-122"/>
                <a:ea typeface="Lantinghei SC Demibold" charset="-122"/>
                <a:cs typeface="Lantinghei SC Demibold" charset="-122"/>
              </a:rPr>
              <a:t>1000</a:t>
            </a:r>
            <a:r>
              <a:rPr lang="zh-CN" altLang="en-US" dirty="0">
                <a:latin typeface="Lantinghei SC Demibold" charset="-122"/>
                <a:ea typeface="Lantinghei SC Demibold" charset="-122"/>
                <a:cs typeface="Lantinghei SC Demibold" charset="-122"/>
              </a:rPr>
              <a:t>（不含）元人民币以上，使用年限在 </a:t>
            </a:r>
            <a:r>
              <a:rPr lang="en-US" altLang="zh-CN" dirty="0">
                <a:latin typeface="Lantinghei SC Demibold" charset="-122"/>
                <a:ea typeface="Lantinghei SC Demibold" charset="-122"/>
                <a:cs typeface="Lantinghei SC Demibold" charset="-122"/>
              </a:rPr>
              <a:t>1 </a:t>
            </a:r>
            <a:r>
              <a:rPr lang="zh-CN" altLang="en-US" dirty="0">
                <a:latin typeface="Lantinghei SC Demibold" charset="-122"/>
                <a:ea typeface="Lantinghei SC Demibold" charset="-122"/>
                <a:cs typeface="Lantinghei SC Demibold" charset="-122"/>
              </a:rPr>
              <a:t>年以上且不改变形态及 功能，家具单价不限，并且设备家具的单价金额都应是含税金额； </a:t>
            </a:r>
            <a:endParaRPr lang="en-US" altLang="zh-CN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Lantinghei SC Demibold" charset="-122"/>
                <a:ea typeface="Lantinghei SC Demibold" charset="-122"/>
                <a:cs typeface="Lantinghei SC Demibold" charset="-122"/>
              </a:rPr>
              <a:t>设备来源</a:t>
            </a:r>
            <a:r>
              <a:rPr lang="zh-CN" altLang="en-US" dirty="0">
                <a:latin typeface="Lantinghei SC Demibold" charset="-122"/>
                <a:ea typeface="Lantinghei SC Demibold" charset="-122"/>
                <a:cs typeface="Lantinghei SC Demibold" charset="-122"/>
              </a:rPr>
              <a:t>：根据实际情况</a:t>
            </a:r>
            <a:endParaRPr lang="en-US" altLang="zh-CN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Lantinghei SC Demibold" charset="-122"/>
                <a:ea typeface="Lantinghei SC Demibold" charset="-122"/>
                <a:cs typeface="Lantinghei SC Demibold" charset="-122"/>
              </a:rPr>
              <a:t>采购方式</a:t>
            </a:r>
            <a:r>
              <a:rPr lang="zh-CN" altLang="en-US" dirty="0">
                <a:latin typeface="Lantinghei SC Demibold" charset="-122"/>
                <a:ea typeface="Lantinghei SC Demibold" charset="-122"/>
                <a:cs typeface="Lantinghei SC Demibold" charset="-122"/>
              </a:rPr>
              <a:t>：根据实际情况</a:t>
            </a:r>
            <a:endParaRPr lang="en-US" altLang="zh-CN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Lantinghei SC Demibold" charset="-122"/>
                <a:ea typeface="Lantinghei SC Demibold" charset="-122"/>
                <a:cs typeface="Lantinghei SC Demibold" charset="-122"/>
              </a:rPr>
              <a:t>出厂日期</a:t>
            </a:r>
            <a:r>
              <a:rPr lang="en-US" altLang="zh-CN" dirty="0">
                <a:latin typeface="Lantinghei SC Demibold" charset="-122"/>
                <a:ea typeface="Lantinghei SC Demibold" charset="-122"/>
                <a:cs typeface="Lantinghei SC Demibold" charset="-122"/>
              </a:rPr>
              <a:t>&lt;</a:t>
            </a:r>
            <a:r>
              <a:rPr lang="zh-CN" altLang="en-US" dirty="0">
                <a:latin typeface="Lantinghei SC Demibold" charset="-122"/>
                <a:ea typeface="Lantinghei SC Demibold" charset="-122"/>
                <a:cs typeface="Lantinghei SC Demibold" charset="-122"/>
              </a:rPr>
              <a:t>购置日期</a:t>
            </a:r>
            <a:r>
              <a:rPr lang="en-US" altLang="zh-CN" dirty="0">
                <a:latin typeface="Lantinghei SC Demibold" charset="-122"/>
                <a:ea typeface="Lantinghei SC Demibold" charset="-122"/>
                <a:cs typeface="Lantinghei SC Demibold" charset="-122"/>
              </a:rPr>
              <a:t>&lt;</a:t>
            </a:r>
            <a:r>
              <a:rPr lang="zh-CN" altLang="en-US" dirty="0">
                <a:latin typeface="Lantinghei SC Demibold" charset="-122"/>
                <a:ea typeface="Lantinghei SC Demibold" charset="-122"/>
                <a:cs typeface="Lantinghei SC Demibold" charset="-122"/>
              </a:rPr>
              <a:t>输入日期</a:t>
            </a:r>
            <a:r>
              <a:rPr lang="en-US" altLang="zh-CN" dirty="0">
                <a:latin typeface="Lantinghei SC Demibold" charset="-122"/>
                <a:ea typeface="Lantinghei SC Demibold" charset="-122"/>
                <a:cs typeface="Lantinghei SC Demibold" charset="-122"/>
              </a:rPr>
              <a:t>&lt;</a:t>
            </a:r>
            <a:r>
              <a:rPr lang="zh-CN" altLang="en-US" dirty="0">
                <a:latin typeface="Lantinghei SC Demibold" charset="-122"/>
                <a:ea typeface="Lantinghei SC Demibold" charset="-122"/>
                <a:cs typeface="Lantinghei SC Demibold" charset="-122"/>
              </a:rPr>
              <a:t>保修日期</a:t>
            </a:r>
            <a:endParaRPr lang="en-US" altLang="zh-CN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Lantinghei SC Demibold" charset="-122"/>
                <a:ea typeface="Lantinghei SC Demibold" charset="-122"/>
                <a:cs typeface="Lantinghei SC Demibold" charset="-122"/>
              </a:rPr>
              <a:t>折旧方式</a:t>
            </a:r>
            <a:r>
              <a:rPr lang="zh-CN" altLang="en-US" dirty="0">
                <a:latin typeface="Lantinghei SC Demibold" charset="-122"/>
                <a:ea typeface="Lantinghei SC Demibold" charset="-122"/>
                <a:cs typeface="Lantinghei SC Demibold" charset="-122"/>
              </a:rPr>
              <a:t>：选择分类号后，系统自动对应，不需要手动选择</a:t>
            </a:r>
            <a:endParaRPr lang="en-US" altLang="zh-CN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4204" y="312045"/>
            <a:ext cx="80149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三、资产登记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65A0E2A-748D-4820-9845-7ADF8A2703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286375"/>
      </p:ext>
    </p:extLst>
  </p:cSld>
  <p:clrMapOvr>
    <a:masterClrMapping/>
  </p:clrMapOvr>
  <p:transition spd="slow">
    <p:check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3FA46E9-2239-4B5C-B2EE-C5618FB7CC26}" type="slidenum">
              <a:rPr lang="zh-CN" altLang="en-US" sz="1200" smtClean="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749" y="1557562"/>
            <a:ext cx="81927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rgbClr val="4A7B3B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明确责任单位，明确责任人、分类号</a:t>
            </a:r>
            <a:endParaRPr lang="en-US" altLang="zh-CN" sz="2000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defRPr/>
            </a:pPr>
            <a:endParaRPr lang="en-US" altLang="zh-CN" sz="2000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defRPr/>
            </a:pPr>
            <a:endParaRPr lang="en-US" altLang="zh-CN" sz="2000" b="1" dirty="0">
              <a:solidFill>
                <a:srgbClr val="4A7B3B"/>
              </a:solidFill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B27601F-7BDA-4790-BE89-63B46C887A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708" y="2208641"/>
            <a:ext cx="7616853" cy="350635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4204" y="312045"/>
            <a:ext cx="80149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三、资产登记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B8F13E9-EC33-4F0A-B973-D618E411A0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252958"/>
      </p:ext>
    </p:extLst>
  </p:cSld>
  <p:clrMapOvr>
    <a:masterClrMapping/>
  </p:clrMapOvr>
  <p:transition spd="slow">
    <p:check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3FA46E9-2239-4B5C-B2EE-C5618FB7CC26}" type="slidenum">
              <a:rPr lang="zh-CN" altLang="en-US" sz="1200" smtClean="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83A7B7-1669-427C-B713-CA46A8B07C89}"/>
              </a:ext>
            </a:extLst>
          </p:cNvPr>
          <p:cNvSpPr txBox="1"/>
          <p:nvPr/>
        </p:nvSpPr>
        <p:spPr>
          <a:xfrm>
            <a:off x="616433" y="1610238"/>
            <a:ext cx="7886700" cy="3651096"/>
          </a:xfrm>
          <a:prstGeom prst="rect">
            <a:avLst/>
          </a:prstGeom>
        </p:spPr>
        <p:txBody>
          <a:bodyPr lIns="71323" tIns="35662" rIns="71323" bIns="35662">
            <a:normAutofit/>
          </a:bodyPr>
          <a:lstStyle>
            <a:defPPr>
              <a:defRPr lang="en-US"/>
            </a:defPPr>
            <a:lvl1pPr marL="228600" indent="-228600" defTabSz="91440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Verdana" pitchFamily="34" charset="0"/>
              </a:defRPr>
            </a:lvl1pPr>
            <a:lvl2pPr marL="6858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4pPr>
            <a:lvl5pPr marL="20574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5pPr>
            <a:lvl6pPr marL="25146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6pPr>
            <a:lvl7pPr marL="29718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7pPr>
            <a:lvl8pPr marL="34290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8pPr>
            <a:lvl9pPr marL="3886200" indent="-228600" defTabSz="9144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/>
            </a:lvl9pPr>
          </a:lstStyle>
          <a:p>
            <a:pPr>
              <a:lnSpc>
                <a:spcPct val="160000"/>
              </a:lnSpc>
            </a:pPr>
            <a:r>
              <a:rPr lang="zh-CN" altLang="en-US" dirty="0">
                <a:latin typeface="Lantinghei SC Demibold" charset="-122"/>
                <a:ea typeface="Lantinghei SC Demibold" charset="-122"/>
                <a:cs typeface="Lantinghei SC Demibold" charset="-122"/>
              </a:rPr>
              <a:t>领用单位：选择最末节点单位，鼠标左键单击非最末节点可以展开、折叠单位</a:t>
            </a:r>
            <a:endParaRPr lang="en-US" altLang="zh-CN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lnSpc>
                <a:spcPct val="160000"/>
              </a:lnSpc>
            </a:pPr>
            <a:r>
              <a:rPr lang="zh-CN" altLang="en-US" b="1" dirty="0">
                <a:latin typeface="Lantinghei SC Demibold" charset="-122"/>
                <a:ea typeface="Lantinghei SC Demibold" charset="-122"/>
                <a:cs typeface="Lantinghei SC Demibold" charset="-122"/>
              </a:rPr>
              <a:t>存放地点</a:t>
            </a:r>
            <a:r>
              <a:rPr lang="zh-CN" altLang="en-US" dirty="0">
                <a:latin typeface="Lantinghei SC Demibold" charset="-122"/>
                <a:ea typeface="Lantinghei SC Demibold" charset="-122"/>
                <a:cs typeface="Lantinghei SC Demibold" charset="-122"/>
              </a:rPr>
              <a:t>：具体到哪栋楼、哪个房间号</a:t>
            </a:r>
            <a:endParaRPr lang="en-US" altLang="zh-CN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lnSpc>
                <a:spcPct val="160000"/>
              </a:lnSpc>
            </a:pPr>
            <a:r>
              <a:rPr lang="zh-CN" altLang="en-US" b="1" dirty="0">
                <a:latin typeface="Lantinghei SC Demibold" charset="-122"/>
                <a:ea typeface="Lantinghei SC Demibold" charset="-122"/>
                <a:cs typeface="Lantinghei SC Demibold" charset="-122"/>
              </a:rPr>
              <a:t>分类号</a:t>
            </a:r>
            <a:r>
              <a:rPr lang="zh-CN" altLang="en-US" dirty="0">
                <a:latin typeface="Lantinghei SC Demibold" charset="-122"/>
                <a:ea typeface="Lantinghei SC Demibold" charset="-122"/>
                <a:cs typeface="Lantinghei SC Demibold" charset="-122"/>
              </a:rPr>
              <a:t>：第二页分类号的填写应先点击右边“分类查询”按键，输入关键字检索并选择， 关键字应尽量简洁，例如申报计算机，则检索“计算机”，申报高压高精度柱塞泵，则检索 “柱塞泵”；另外，资产分类号一项系统中可以根据资产名称进行反查，分类号须对应准确；</a:t>
            </a:r>
            <a:endParaRPr lang="en-US" altLang="zh-CN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lnSpc>
                <a:spcPct val="160000"/>
              </a:lnSpc>
            </a:pPr>
            <a:r>
              <a:rPr lang="zh-CN" altLang="en-US" b="1" dirty="0">
                <a:latin typeface="Lantinghei SC Demibold" charset="-122"/>
                <a:ea typeface="Lantinghei SC Demibold" charset="-122"/>
                <a:cs typeface="Lantinghei SC Demibold" charset="-122"/>
              </a:rPr>
              <a:t>领用人</a:t>
            </a:r>
            <a:r>
              <a:rPr lang="zh-CN" altLang="en-US" dirty="0">
                <a:latin typeface="Lantinghei SC Demibold" charset="-122"/>
                <a:ea typeface="Lantinghei SC Demibold" charset="-122"/>
                <a:cs typeface="Lantinghei SC Demibold" charset="-122"/>
              </a:rPr>
              <a:t>：查询选择，或者手动输入人员编号后自动带出领用人姓名</a:t>
            </a:r>
            <a:endParaRPr lang="en-US" altLang="zh-CN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lnSpc>
                <a:spcPct val="160000"/>
              </a:lnSpc>
            </a:pPr>
            <a:r>
              <a:rPr lang="zh-CN" altLang="en-US" b="1" dirty="0">
                <a:latin typeface="Lantinghei SC Demibold" charset="-122"/>
                <a:ea typeface="Lantinghei SC Demibold" charset="-122"/>
                <a:cs typeface="Lantinghei SC Demibold" charset="-122"/>
              </a:rPr>
              <a:t>经费卡号</a:t>
            </a:r>
            <a:r>
              <a:rPr lang="zh-CN" altLang="en-US" dirty="0">
                <a:latin typeface="Lantinghei SC Demibold" charset="-122"/>
                <a:ea typeface="Lantinghei SC Demibold" charset="-122"/>
                <a:cs typeface="Lantinghei SC Demibold" charset="-122"/>
              </a:rPr>
              <a:t>：若“经费科目”选择“科研”，则在“经费卡号”输入科研账本号码。如有项目借款，可以选择借款的对冲号，选择对冲号后系统自动填充到对冲号字段</a:t>
            </a:r>
            <a:endParaRPr lang="en-US" altLang="zh-CN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lnSpc>
                <a:spcPct val="160000"/>
              </a:lnSpc>
            </a:pPr>
            <a:endParaRPr lang="en-US" altLang="zh-CN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  <a:p>
            <a:pPr>
              <a:lnSpc>
                <a:spcPct val="160000"/>
              </a:lnSpc>
            </a:pPr>
            <a:endParaRPr lang="zh-CN" altLang="en-US" dirty="0">
              <a:latin typeface="Lantinghei SC Demibold" charset="-122"/>
              <a:ea typeface="Lantinghei SC Demibold" charset="-122"/>
              <a:cs typeface="Lantinghei SC Demibold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4204" y="312045"/>
            <a:ext cx="80149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三、资产登记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C39CC97-CF6B-4D06-9032-1811733EA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136659"/>
            <a:ext cx="492624" cy="4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208095"/>
      </p:ext>
    </p:extLst>
  </p:cSld>
  <p:clrMapOvr>
    <a:masterClrMapping/>
  </p:clrMapOvr>
  <p:transition spd="slow">
    <p:checker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Franklin Gothic Medium"/>
        <a:ea typeface="微软雅黑"/>
        <a:cs typeface=""/>
      </a:majorFont>
      <a:minorFont>
        <a:latin typeface="Franklin Gothic Book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D12EAD8F-B642-4B59-8D45-F872971CA42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1657</Words>
  <Application>Microsoft Office PowerPoint</Application>
  <PresentationFormat>全屏显示(16:10)</PresentationFormat>
  <Paragraphs>173</Paragraphs>
  <Slides>45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4" baseType="lpstr">
      <vt:lpstr>Lantinghei SC Demibold</vt:lpstr>
      <vt:lpstr>黑体</vt:lpstr>
      <vt:lpstr>微软雅黑</vt:lpstr>
      <vt:lpstr>Arial</vt:lpstr>
      <vt:lpstr>Calibri</vt:lpstr>
      <vt:lpstr>Franklin Gothic Book</vt:lpstr>
      <vt:lpstr>Franklin Gothic Medium</vt:lpstr>
      <vt:lpstr>Wingdings</vt:lpstr>
      <vt:lpstr>Office Theme</vt:lpstr>
      <vt:lpstr>               中国石油大学（华东）  固定资产综合管理平台使用暨 2019年设备家具盘查工作专题培训   </vt:lpstr>
      <vt:lpstr>一、系统登录</vt:lpstr>
      <vt:lpstr>一、系统登录</vt:lpstr>
      <vt:lpstr> 新增资产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资产审核 </vt:lpstr>
      <vt:lpstr>PowerPoint 演示文稿</vt:lpstr>
      <vt:lpstr>PowerPoint 演示文稿</vt:lpstr>
      <vt:lpstr>        如何查询资产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变动申请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变动审核 </vt:lpstr>
      <vt:lpstr>PowerPoint 演示文稿</vt:lpstr>
      <vt:lpstr>PowerPoint 演示文稿</vt:lpstr>
      <vt:lpstr> 资产盘查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感谢聆听！ Thanks！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2012-07-17T16:46:39Z</dcterms:created>
  <dcterms:modified xsi:type="dcterms:W3CDTF">2019-06-05T09:17:57Z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TC029239449991</vt:lpwstr>
  </property>
</Properties>
</file>